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74" r:id="rId2"/>
    <p:sldId id="278" r:id="rId3"/>
    <p:sldId id="288" r:id="rId4"/>
    <p:sldId id="291" r:id="rId5"/>
    <p:sldId id="304" r:id="rId6"/>
    <p:sldId id="305" r:id="rId7"/>
    <p:sldId id="289" r:id="rId8"/>
    <p:sldId id="286" r:id="rId9"/>
    <p:sldId id="284" r:id="rId10"/>
    <p:sldId id="292" r:id="rId11"/>
    <p:sldId id="294" r:id="rId12"/>
    <p:sldId id="298" r:id="rId13"/>
    <p:sldId id="299" r:id="rId14"/>
    <p:sldId id="293" r:id="rId15"/>
    <p:sldId id="300" r:id="rId16"/>
    <p:sldId id="302" r:id="rId17"/>
    <p:sldId id="303" r:id="rId18"/>
    <p:sldId id="283" r:id="rId19"/>
    <p:sldId id="287" r:id="rId20"/>
    <p:sldId id="295" r:id="rId21"/>
    <p:sldId id="296" r:id="rId22"/>
    <p:sldId id="285" r:id="rId23"/>
    <p:sldId id="277" r:id="rId24"/>
    <p:sldId id="276" r:id="rId25"/>
    <p:sldId id="275" r:id="rId26"/>
    <p:sldId id="280" r:id="rId27"/>
    <p:sldId id="281" r:id="rId28"/>
    <p:sldId id="269" r:id="rId29"/>
    <p:sldId id="282" r:id="rId30"/>
    <p:sldId id="301" r:id="rId31"/>
  </p:sldIdLst>
  <p:sldSz cx="9144000" cy="6858000" type="screen4x3"/>
  <p:notesSz cx="6858000" cy="9144000"/>
  <p:defaultTextStyle>
    <a:defPPr>
      <a:defRPr lang="et-E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22782C"/>
    <a:srgbClr val="DB5A13"/>
    <a:srgbClr val="D6591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7458" autoAdjust="0"/>
  </p:normalViewPr>
  <p:slideViewPr>
    <p:cSldViewPr>
      <p:cViewPr varScale="1">
        <p:scale>
          <a:sx n="88" d="100"/>
          <a:sy n="88" d="100"/>
        </p:scale>
        <p:origin x="-120" y="-5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lavi\Documents\Dokumendid%20(OLAVI)\Olavi%20dokumendid\Exeli%20ja%20Wordi%20jne...dokumendid\loengumaterjalid\2013\huvitavad%20arvutused%202013%20hektari%20tootlu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lavi\Documents\Dokumendid%20(OLAVI)\Olavi%20dokumendid\Exeli%20ja%20Wordi%20jne...dokumendid\loengumaterjalid\loengumaterjalid.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lavi\Documents\Dokumendid%20(OLAVI)\Olavi%20dokumendid\Exeli%20ja%20Wordi%20jne...dokumendid\loengumaterjalid\loengumaterjalid%20%20%20eurodes%20201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Olavi\Documents\Dokumendid%20(OLAVI)\Olavi%20dokumendid\Exeli%20ja%20Wordi%20jne...dokumendid\loengumaterjalid\loengumaterjalid%20%20%20eurodes%202013.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Olavi\Documents\Dokumendid%20(OLAVI)\Olavi%20dokumendid\Exeli%20ja%20Wordi%20jne...dokumendid\loengumaterjalid\loengumaterjalid%20%20%20eurodes%202013.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Olavi\Documents\Dokumendid%20(OLAVI)\Olavi%20dokumendid\Exeli%20ja%20Wordi%20jne...dokumendid\loengumaterjalid\loengumaterjalid%20%20%20eurodes%202013.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Olavi\Documents\Dokumendid%20(OLAVI)\Olavi%20dokumendid\Exeli%20ja%20Wordi%20jne...dokumendid\loengumaterjalid\loengumaterjalid%20%20%20eurodes%20201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t-EE"/>
  <c:chart>
    <c:title>
      <c:tx>
        <c:rich>
          <a:bodyPr/>
          <a:lstStyle/>
          <a:p>
            <a:pPr>
              <a:defRPr b="1"/>
            </a:pPr>
            <a:r>
              <a:rPr lang="et-EE" sz="1800" b="1" i="0" u="none" strike="noStrike" baseline="0"/>
              <a:t>Loodusliku tekkega  küpsete metsade  keskmine hind  </a:t>
            </a:r>
            <a:endParaRPr lang="et-EE" b="1"/>
          </a:p>
        </c:rich>
      </c:tx>
      <c:layout>
        <c:manualLayout>
          <c:xMode val="edge"/>
          <c:yMode val="edge"/>
          <c:x val="0.23164107611548554"/>
          <c:y val="4.3152766892751446E-3"/>
        </c:manualLayout>
      </c:layout>
    </c:title>
    <c:view3D>
      <c:rAngAx val="1"/>
    </c:view3D>
    <c:plotArea>
      <c:layout>
        <c:manualLayout>
          <c:layoutTarget val="inner"/>
          <c:xMode val="edge"/>
          <c:yMode val="edge"/>
          <c:x val="0.10646917856495559"/>
          <c:y val="4.9571032716137289E-2"/>
          <c:w val="0.88319144521203463"/>
          <c:h val="0.89428604319196914"/>
        </c:manualLayout>
      </c:layout>
      <c:bar3DChart>
        <c:barDir val="col"/>
        <c:grouping val="clustered"/>
        <c:ser>
          <c:idx val="0"/>
          <c:order val="0"/>
          <c:dPt>
            <c:idx val="0"/>
            <c:spPr>
              <a:solidFill>
                <a:schemeClr val="accent6">
                  <a:lumMod val="75000"/>
                </a:schemeClr>
              </a:solidFill>
            </c:spPr>
          </c:dPt>
          <c:dPt>
            <c:idx val="1"/>
            <c:spPr>
              <a:solidFill>
                <a:srgbClr val="7030A0"/>
              </a:solidFill>
            </c:spPr>
          </c:dPt>
          <c:dPt>
            <c:idx val="2"/>
            <c:spPr>
              <a:solidFill>
                <a:schemeClr val="accent1">
                  <a:lumMod val="75000"/>
                </a:schemeClr>
              </a:solidFill>
            </c:spPr>
          </c:dPt>
          <c:dPt>
            <c:idx val="3"/>
            <c:spPr>
              <a:solidFill>
                <a:srgbClr val="00B050"/>
              </a:solidFill>
            </c:spPr>
          </c:dPt>
          <c:dPt>
            <c:idx val="4"/>
            <c:spPr>
              <a:solidFill>
                <a:srgbClr val="FFFF00"/>
              </a:solidFill>
            </c:spPr>
          </c:dPt>
          <c:dPt>
            <c:idx val="5"/>
            <c:spPr>
              <a:solidFill>
                <a:schemeClr val="bg2">
                  <a:lumMod val="50000"/>
                </a:schemeClr>
              </a:solidFill>
            </c:spPr>
          </c:dPt>
          <c:cat>
            <c:strRef>
              <c:f>liigiti!$D$11:$D$16</c:f>
              <c:strCache>
                <c:ptCount val="6"/>
                <c:pt idx="0">
                  <c:v>Männik</c:v>
                </c:pt>
                <c:pt idx="1">
                  <c:v>Kuusik</c:v>
                </c:pt>
                <c:pt idx="2">
                  <c:v>Kaasik</c:v>
                </c:pt>
                <c:pt idx="3">
                  <c:v>Haavik</c:v>
                </c:pt>
                <c:pt idx="4">
                  <c:v>Lepik</c:v>
                </c:pt>
                <c:pt idx="5">
                  <c:v>"karjamaa" segamets</c:v>
                </c:pt>
              </c:strCache>
            </c:strRef>
          </c:cat>
          <c:val>
            <c:numRef>
              <c:f>liigiti!$E$11:$E$16</c:f>
              <c:numCache>
                <c:formatCode>General</c:formatCode>
                <c:ptCount val="6"/>
                <c:pt idx="0">
                  <c:v>12600</c:v>
                </c:pt>
                <c:pt idx="1">
                  <c:v>12900</c:v>
                </c:pt>
                <c:pt idx="2">
                  <c:v>6160</c:v>
                </c:pt>
                <c:pt idx="3">
                  <c:v>4500</c:v>
                </c:pt>
                <c:pt idx="4">
                  <c:v>1560</c:v>
                </c:pt>
                <c:pt idx="5">
                  <c:v>8713</c:v>
                </c:pt>
              </c:numCache>
            </c:numRef>
          </c:val>
        </c:ser>
        <c:shape val="cylinder"/>
        <c:axId val="63383424"/>
        <c:axId val="63384960"/>
        <c:axId val="0"/>
      </c:bar3DChart>
      <c:catAx>
        <c:axId val="63383424"/>
        <c:scaling>
          <c:orientation val="minMax"/>
        </c:scaling>
        <c:axPos val="b"/>
        <c:tickLblPos val="nextTo"/>
        <c:crossAx val="63384960"/>
        <c:crosses val="autoZero"/>
        <c:auto val="1"/>
        <c:lblAlgn val="ctr"/>
        <c:lblOffset val="100"/>
      </c:catAx>
      <c:valAx>
        <c:axId val="63384960"/>
        <c:scaling>
          <c:orientation val="minMax"/>
        </c:scaling>
        <c:axPos val="l"/>
        <c:majorGridlines/>
        <c:title>
          <c:tx>
            <c:rich>
              <a:bodyPr rot="-5400000" vert="horz" anchor="t" anchorCtr="0"/>
              <a:lstStyle/>
              <a:p>
                <a:pPr>
                  <a:defRPr/>
                </a:pPr>
                <a:r>
                  <a:rPr lang="et-EE" sz="2400"/>
                  <a:t>€/ ha</a:t>
                </a:r>
              </a:p>
            </c:rich>
          </c:tx>
          <c:layout>
            <c:manualLayout>
              <c:xMode val="edge"/>
              <c:yMode val="edge"/>
              <c:x val="3.6062052345758582E-3"/>
              <c:y val="0.44693648941581687"/>
            </c:manualLayout>
          </c:layout>
        </c:title>
        <c:numFmt formatCode="General" sourceLinked="1"/>
        <c:tickLblPos val="nextTo"/>
        <c:crossAx val="6338342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t-EE"/>
  <c:chart>
    <c:title>
      <c:tx>
        <c:rich>
          <a:bodyPr/>
          <a:lstStyle/>
          <a:p>
            <a:pPr>
              <a:defRPr sz="2200" b="1" i="0" u="none" strike="noStrike" baseline="0">
                <a:solidFill>
                  <a:srgbClr val="000000"/>
                </a:solidFill>
                <a:latin typeface="Arial"/>
                <a:ea typeface="Arial"/>
                <a:cs typeface="Arial"/>
              </a:defRPr>
            </a:pPr>
            <a:r>
              <a:rPr lang="et-EE" dirty="0" smtClean="0"/>
              <a:t>METSA JUURDEKASV MAHU JÄRGI</a:t>
            </a:r>
            <a:endParaRPr lang="et-EE" dirty="0"/>
          </a:p>
        </c:rich>
      </c:tx>
      <c:layout>
        <c:manualLayout>
          <c:xMode val="edge"/>
          <c:yMode val="edge"/>
          <c:x val="0.19179894179894189"/>
          <c:y val="4.4352994970278961E-2"/>
        </c:manualLayout>
      </c:layout>
      <c:spPr>
        <a:noFill/>
        <a:ln w="25400">
          <a:noFill/>
        </a:ln>
      </c:spPr>
    </c:title>
    <c:plotArea>
      <c:layout>
        <c:manualLayout>
          <c:layoutTarget val="inner"/>
          <c:xMode val="edge"/>
          <c:yMode val="edge"/>
          <c:x val="0.13481971003624546"/>
          <c:y val="0.16780992910865564"/>
          <c:w val="0.82378004721093667"/>
          <c:h val="0.60219565146949283"/>
        </c:manualLayout>
      </c:layout>
      <c:scatterChart>
        <c:scatterStyle val="smoothMarker"/>
        <c:ser>
          <c:idx val="1"/>
          <c:order val="0"/>
          <c:tx>
            <c:strRef>
              <c:f>kasvukäigutabelid!$B$5</c:f>
              <c:strCache>
                <c:ptCount val="1"/>
                <c:pt idx="0">
                  <c:v>KU  I bon</c:v>
                </c:pt>
              </c:strCache>
            </c:strRef>
          </c:tx>
          <c:spPr>
            <a:ln w="25400">
              <a:solidFill>
                <a:srgbClr val="000000"/>
              </a:solidFill>
              <a:prstDash val="solid"/>
            </a:ln>
          </c:spPr>
          <c:marker>
            <c:symbol val="none"/>
          </c:marker>
          <c:xVal>
            <c:numRef>
              <c:f>kasvukäigutabelid!$A$7:$A$16</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kasvukäigutabelid!$B$7:$B$16</c:f>
              <c:numCache>
                <c:formatCode>General</c:formatCode>
                <c:ptCount val="10"/>
                <c:pt idx="0">
                  <c:v>40</c:v>
                </c:pt>
                <c:pt idx="1">
                  <c:v>100</c:v>
                </c:pt>
                <c:pt idx="2">
                  <c:v>214</c:v>
                </c:pt>
                <c:pt idx="3">
                  <c:v>389</c:v>
                </c:pt>
                <c:pt idx="4">
                  <c:v>580</c:v>
                </c:pt>
                <c:pt idx="5">
                  <c:v>772</c:v>
                </c:pt>
                <c:pt idx="6">
                  <c:v>944</c:v>
                </c:pt>
                <c:pt idx="7">
                  <c:v>1100</c:v>
                </c:pt>
              </c:numCache>
            </c:numRef>
          </c:yVal>
          <c:smooth val="1"/>
        </c:ser>
        <c:ser>
          <c:idx val="2"/>
          <c:order val="1"/>
          <c:tx>
            <c:strRef>
              <c:f>kasvukäigutabelid!$C$5</c:f>
              <c:strCache>
                <c:ptCount val="1"/>
                <c:pt idx="0">
                  <c:v>KU KULTUURID</c:v>
                </c:pt>
              </c:strCache>
            </c:strRef>
          </c:tx>
          <c:spPr>
            <a:ln w="25400">
              <a:solidFill>
                <a:srgbClr val="FF00FF"/>
              </a:solidFill>
              <a:prstDash val="solid"/>
            </a:ln>
          </c:spPr>
          <c:marker>
            <c:symbol val="none"/>
          </c:marker>
          <c:xVal>
            <c:numRef>
              <c:f>kasvukäigutabelid!$A$7:$A$16</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kasvukäigutabelid!$C$7:$C$16</c:f>
              <c:numCache>
                <c:formatCode>General</c:formatCode>
                <c:ptCount val="10"/>
                <c:pt idx="0">
                  <c:v>35</c:v>
                </c:pt>
                <c:pt idx="1">
                  <c:v>86</c:v>
                </c:pt>
                <c:pt idx="2">
                  <c:v>177</c:v>
                </c:pt>
                <c:pt idx="3">
                  <c:v>273</c:v>
                </c:pt>
                <c:pt idx="4">
                  <c:v>374</c:v>
                </c:pt>
                <c:pt idx="5">
                  <c:v>474</c:v>
                </c:pt>
                <c:pt idx="6">
                  <c:v>574</c:v>
                </c:pt>
                <c:pt idx="7">
                  <c:v>668</c:v>
                </c:pt>
                <c:pt idx="8">
                  <c:v>755</c:v>
                </c:pt>
                <c:pt idx="9">
                  <c:v>834</c:v>
                </c:pt>
              </c:numCache>
            </c:numRef>
          </c:yVal>
          <c:smooth val="1"/>
        </c:ser>
        <c:ser>
          <c:idx val="0"/>
          <c:order val="2"/>
          <c:tx>
            <c:strRef>
              <c:f>kasvukäigutabelid!$G$5</c:f>
              <c:strCache>
                <c:ptCount val="1"/>
                <c:pt idx="0">
                  <c:v>MÄ KULTUUR</c:v>
                </c:pt>
              </c:strCache>
            </c:strRef>
          </c:tx>
          <c:spPr>
            <a:ln w="25400">
              <a:solidFill>
                <a:srgbClr val="FF6600"/>
              </a:solidFill>
              <a:prstDash val="solid"/>
            </a:ln>
          </c:spPr>
          <c:marker>
            <c:symbol val="none"/>
          </c:marker>
          <c:xVal>
            <c:numRef>
              <c:f>kasvukäigutabelid!$A$7:$A$16</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kasvukäigutabelid!$G$7:$G$16</c:f>
              <c:numCache>
                <c:formatCode>General</c:formatCode>
                <c:ptCount val="10"/>
                <c:pt idx="0">
                  <c:v>20</c:v>
                </c:pt>
                <c:pt idx="1">
                  <c:v>96</c:v>
                </c:pt>
                <c:pt idx="2">
                  <c:v>198</c:v>
                </c:pt>
                <c:pt idx="3">
                  <c:v>302</c:v>
                </c:pt>
                <c:pt idx="4">
                  <c:v>410</c:v>
                </c:pt>
                <c:pt idx="5">
                  <c:v>517</c:v>
                </c:pt>
                <c:pt idx="6">
                  <c:v>598</c:v>
                </c:pt>
                <c:pt idx="7">
                  <c:v>663</c:v>
                </c:pt>
                <c:pt idx="8">
                  <c:v>719</c:v>
                </c:pt>
                <c:pt idx="9">
                  <c:v>770</c:v>
                </c:pt>
              </c:numCache>
            </c:numRef>
          </c:yVal>
          <c:smooth val="1"/>
        </c:ser>
        <c:ser>
          <c:idx val="5"/>
          <c:order val="3"/>
          <c:tx>
            <c:strRef>
              <c:f>kasvukäigutabelid!$D$5</c:f>
              <c:strCache>
                <c:ptCount val="1"/>
                <c:pt idx="0">
                  <c:v>KS </c:v>
                </c:pt>
              </c:strCache>
            </c:strRef>
          </c:tx>
          <c:spPr>
            <a:ln w="25400">
              <a:solidFill>
                <a:srgbClr val="3366FF"/>
              </a:solidFill>
              <a:prstDash val="solid"/>
            </a:ln>
          </c:spPr>
          <c:marker>
            <c:symbol val="none"/>
          </c:marker>
          <c:xVal>
            <c:numRef>
              <c:f>kasvukäigutabelid!$A$7:$A$16</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kasvukäigutabelid!$D$7:$D$16</c:f>
              <c:numCache>
                <c:formatCode>General</c:formatCode>
                <c:ptCount val="10"/>
                <c:pt idx="0">
                  <c:v>41</c:v>
                </c:pt>
                <c:pt idx="1">
                  <c:v>121</c:v>
                </c:pt>
                <c:pt idx="2">
                  <c:v>206</c:v>
                </c:pt>
                <c:pt idx="3">
                  <c:v>288</c:v>
                </c:pt>
                <c:pt idx="4">
                  <c:v>363</c:v>
                </c:pt>
                <c:pt idx="5">
                  <c:v>429</c:v>
                </c:pt>
                <c:pt idx="6">
                  <c:v>483</c:v>
                </c:pt>
                <c:pt idx="7">
                  <c:v>528</c:v>
                </c:pt>
                <c:pt idx="8">
                  <c:v>563</c:v>
                </c:pt>
              </c:numCache>
            </c:numRef>
          </c:yVal>
          <c:smooth val="1"/>
        </c:ser>
        <c:ser>
          <c:idx val="7"/>
          <c:order val="4"/>
          <c:tx>
            <c:strRef>
              <c:f>kasvukäigutabelid!$E$5</c:f>
              <c:strCache>
                <c:ptCount val="1"/>
                <c:pt idx="0">
                  <c:v>KS HENNO</c:v>
                </c:pt>
              </c:strCache>
            </c:strRef>
          </c:tx>
          <c:spPr>
            <a:ln w="12700">
              <a:solidFill>
                <a:srgbClr val="0000FF"/>
              </a:solidFill>
              <a:prstDash val="solid"/>
            </a:ln>
          </c:spPr>
          <c:marker>
            <c:symbol val="none"/>
          </c:marker>
          <c:xVal>
            <c:numRef>
              <c:f>kasvukäigutabelid!$A$7:$A$16</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kasvukäigutabelid!$E$7:$E$16</c:f>
              <c:numCache>
                <c:formatCode>General</c:formatCode>
                <c:ptCount val="10"/>
                <c:pt idx="0">
                  <c:v>33</c:v>
                </c:pt>
                <c:pt idx="1">
                  <c:v>88</c:v>
                </c:pt>
                <c:pt idx="2">
                  <c:v>157</c:v>
                </c:pt>
                <c:pt idx="3">
                  <c:v>220</c:v>
                </c:pt>
                <c:pt idx="4">
                  <c:v>268</c:v>
                </c:pt>
                <c:pt idx="5">
                  <c:v>309</c:v>
                </c:pt>
                <c:pt idx="6">
                  <c:v>342</c:v>
                </c:pt>
                <c:pt idx="7">
                  <c:v>367</c:v>
                </c:pt>
              </c:numCache>
            </c:numRef>
          </c:yVal>
          <c:smooth val="1"/>
        </c:ser>
        <c:ser>
          <c:idx val="4"/>
          <c:order val="5"/>
          <c:tx>
            <c:strRef>
              <c:f>kasvukäigutabelid!$F$5</c:f>
              <c:strCache>
                <c:ptCount val="1"/>
                <c:pt idx="0">
                  <c:v>HB </c:v>
                </c:pt>
              </c:strCache>
            </c:strRef>
          </c:tx>
          <c:spPr>
            <a:ln w="12700">
              <a:solidFill>
                <a:srgbClr val="800080"/>
              </a:solidFill>
              <a:prstDash val="solid"/>
            </a:ln>
          </c:spPr>
          <c:marker>
            <c:symbol val="square"/>
            <c:size val="4"/>
            <c:spPr>
              <a:noFill/>
              <a:ln w="9525">
                <a:noFill/>
              </a:ln>
            </c:spPr>
          </c:marker>
          <c:xVal>
            <c:numRef>
              <c:f>kasvukäigutabelid!$A$7:$A$16</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kasvukäigutabelid!$F$7:$F$16</c:f>
              <c:numCache>
                <c:formatCode>General</c:formatCode>
                <c:ptCount val="10"/>
                <c:pt idx="0">
                  <c:v>51</c:v>
                </c:pt>
                <c:pt idx="1">
                  <c:v>149</c:v>
                </c:pt>
                <c:pt idx="2">
                  <c:v>250</c:v>
                </c:pt>
                <c:pt idx="3">
                  <c:v>351</c:v>
                </c:pt>
                <c:pt idx="4">
                  <c:v>446</c:v>
                </c:pt>
                <c:pt idx="5">
                  <c:v>527</c:v>
                </c:pt>
                <c:pt idx="6">
                  <c:v>592</c:v>
                </c:pt>
                <c:pt idx="7">
                  <c:v>640</c:v>
                </c:pt>
              </c:numCache>
            </c:numRef>
          </c:yVal>
          <c:smooth val="1"/>
        </c:ser>
        <c:axId val="63421824"/>
        <c:axId val="63838080"/>
      </c:scatterChart>
      <c:valAx>
        <c:axId val="63421824"/>
        <c:scaling>
          <c:orientation val="minMax"/>
          <c:max val="100"/>
        </c:scaling>
        <c:axPos val="b"/>
        <c:title>
          <c:tx>
            <c:rich>
              <a:bodyPr/>
              <a:lstStyle/>
              <a:p>
                <a:pPr>
                  <a:defRPr sz="1950" b="1" i="0" u="none" strike="noStrike" baseline="0">
                    <a:solidFill>
                      <a:srgbClr val="000000"/>
                    </a:solidFill>
                    <a:latin typeface="Arial"/>
                    <a:ea typeface="Arial"/>
                    <a:cs typeface="Arial"/>
                  </a:defRPr>
                </a:pPr>
                <a:r>
                  <a:rPr lang="et-EE"/>
                  <a:t>vanus A</a:t>
                </a:r>
              </a:p>
            </c:rich>
          </c:tx>
          <c:layout>
            <c:manualLayout>
              <c:xMode val="edge"/>
              <c:yMode val="edge"/>
              <c:x val="0.48938484600253024"/>
              <c:y val="0.85733997242114324"/>
            </c:manualLayout>
          </c:layout>
          <c:spPr>
            <a:noFill/>
            <a:ln w="25400">
              <a:noFill/>
            </a:ln>
          </c:spPr>
        </c:title>
        <c:numFmt formatCode="General" sourceLinked="1"/>
        <c:tickLblPos val="nextTo"/>
        <c:spPr>
          <a:ln w="3175">
            <a:solidFill>
              <a:srgbClr val="000000"/>
            </a:solidFill>
            <a:prstDash val="solid"/>
          </a:ln>
        </c:spPr>
        <c:txPr>
          <a:bodyPr rot="0" vert="horz"/>
          <a:lstStyle/>
          <a:p>
            <a:pPr>
              <a:defRPr sz="1950" b="0" i="0" u="none" strike="noStrike" baseline="0">
                <a:solidFill>
                  <a:srgbClr val="000000"/>
                </a:solidFill>
                <a:latin typeface="Arial"/>
                <a:ea typeface="Arial"/>
                <a:cs typeface="Arial"/>
              </a:defRPr>
            </a:pPr>
            <a:endParaRPr lang="et-EE"/>
          </a:p>
        </c:txPr>
        <c:crossAx val="63838080"/>
        <c:crosses val="autoZero"/>
        <c:crossBetween val="midCat"/>
        <c:majorUnit val="10"/>
      </c:valAx>
      <c:valAx>
        <c:axId val="63838080"/>
        <c:scaling>
          <c:orientation val="minMax"/>
          <c:max val="600"/>
        </c:scaling>
        <c:axPos val="l"/>
        <c:majorGridlines>
          <c:spPr>
            <a:ln w="3175">
              <a:solidFill>
                <a:srgbClr val="000000"/>
              </a:solidFill>
              <a:prstDash val="solid"/>
            </a:ln>
          </c:spPr>
        </c:majorGridlines>
        <c:title>
          <c:tx>
            <c:rich>
              <a:bodyPr/>
              <a:lstStyle/>
              <a:p>
                <a:pPr>
                  <a:defRPr sz="1950" b="1" i="0" u="none" strike="noStrike" baseline="0">
                    <a:solidFill>
                      <a:srgbClr val="000000"/>
                    </a:solidFill>
                    <a:latin typeface="Arial"/>
                    <a:ea typeface="Arial"/>
                    <a:cs typeface="Arial"/>
                  </a:defRPr>
                </a:pPr>
                <a:r>
                  <a:rPr lang="et-EE"/>
                  <a:t>üldtootlikkus tm</a:t>
                </a:r>
              </a:p>
            </c:rich>
          </c:tx>
          <c:layout>
            <c:manualLayout>
              <c:xMode val="edge"/>
              <c:yMode val="edge"/>
              <c:x val="1.6985138004246298E-2"/>
              <c:y val="0.32098808636574816"/>
            </c:manualLayout>
          </c:layout>
          <c:spPr>
            <a:noFill/>
            <a:ln w="25400">
              <a:noFill/>
            </a:ln>
          </c:spPr>
        </c:title>
        <c:numFmt formatCode="General" sourceLinked="1"/>
        <c:tickLblPos val="nextTo"/>
        <c:spPr>
          <a:ln w="3175">
            <a:solidFill>
              <a:srgbClr val="000000"/>
            </a:solidFill>
            <a:prstDash val="solid"/>
          </a:ln>
        </c:spPr>
        <c:txPr>
          <a:bodyPr rot="0" vert="horz"/>
          <a:lstStyle/>
          <a:p>
            <a:pPr>
              <a:defRPr sz="1950" b="0" i="0" u="none" strike="noStrike" baseline="0">
                <a:solidFill>
                  <a:srgbClr val="000000"/>
                </a:solidFill>
                <a:latin typeface="Arial"/>
                <a:ea typeface="Arial"/>
                <a:cs typeface="Arial"/>
              </a:defRPr>
            </a:pPr>
            <a:endParaRPr lang="et-EE"/>
          </a:p>
        </c:txPr>
        <c:crossAx val="63421824"/>
        <c:crosses val="autoZero"/>
        <c:crossBetween val="midCat"/>
      </c:valAx>
      <c:spPr>
        <a:noFill/>
        <a:ln w="12700">
          <a:solidFill>
            <a:srgbClr val="000000"/>
          </a:solidFill>
          <a:prstDash val="solid"/>
        </a:ln>
      </c:spPr>
    </c:plotArea>
    <c:legend>
      <c:legendPos val="b"/>
      <c:layout>
        <c:manualLayout>
          <c:xMode val="edge"/>
          <c:yMode val="edge"/>
          <c:x val="2.1231422505307875E-2"/>
          <c:y val="0.93552941684758595"/>
          <c:w val="0.9564765869234495"/>
          <c:h val="5.4869828514234067E-2"/>
        </c:manualLayout>
      </c:layout>
      <c:spPr>
        <a:solidFill>
          <a:srgbClr val="FFFFFF"/>
        </a:solidFill>
        <a:ln w="3175">
          <a:solidFill>
            <a:srgbClr val="000000"/>
          </a:solidFill>
          <a:prstDash val="solid"/>
        </a:ln>
      </c:spPr>
      <c:txPr>
        <a:bodyPr/>
        <a:lstStyle/>
        <a:p>
          <a:pPr>
            <a:defRPr sz="1790" b="0" i="0" u="none" strike="noStrike" baseline="0">
              <a:solidFill>
                <a:srgbClr val="000000"/>
              </a:solidFill>
              <a:latin typeface="Arial"/>
              <a:ea typeface="Arial"/>
              <a:cs typeface="Arial"/>
            </a:defRPr>
          </a:pPr>
          <a:endParaRPr lang="et-EE"/>
        </a:p>
      </c:txPr>
    </c:legend>
    <c:plotVisOnly val="1"/>
    <c:dispBlanksAs val="gap"/>
  </c:chart>
  <c:spPr>
    <a:solidFill>
      <a:srgbClr val="FFFFFF"/>
    </a:solidFill>
    <a:ln w="3175">
      <a:solidFill>
        <a:srgbClr val="000000"/>
      </a:solidFill>
      <a:prstDash val="solid"/>
    </a:ln>
  </c:spPr>
  <c:txPr>
    <a:bodyPr/>
    <a:lstStyle/>
    <a:p>
      <a:pPr>
        <a:defRPr sz="1950" b="0" i="0" u="none" strike="noStrike" baseline="0">
          <a:solidFill>
            <a:srgbClr val="000000"/>
          </a:solidFill>
          <a:latin typeface="Arial"/>
          <a:ea typeface="Arial"/>
          <a:cs typeface="Arial"/>
        </a:defRPr>
      </a:pPr>
      <a:endParaRPr lang="et-E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t-EE"/>
  <c:chart>
    <c:title>
      <c:layout>
        <c:manualLayout>
          <c:xMode val="edge"/>
          <c:yMode val="edge"/>
          <c:x val="0.21422922134733177"/>
          <c:y val="2.7777777777777821E-2"/>
        </c:manualLayout>
      </c:layout>
    </c:title>
    <c:view3D>
      <c:rAngAx val="1"/>
    </c:view3D>
    <c:plotArea>
      <c:layout/>
      <c:bar3DChart>
        <c:barDir val="col"/>
        <c:grouping val="clustered"/>
        <c:ser>
          <c:idx val="0"/>
          <c:order val="0"/>
          <c:tx>
            <c:strRef>
              <c:f>Sheet2!$D$3:$D$4</c:f>
              <c:strCache>
                <c:ptCount val="1"/>
                <c:pt idx="0">
                  <c:v>Keskmine kännuhind €/tm</c:v>
                </c:pt>
              </c:strCache>
            </c:strRef>
          </c:tx>
          <c:spPr>
            <a:solidFill>
              <a:schemeClr val="accent3">
                <a:lumMod val="50000"/>
              </a:schemeClr>
            </a:solidFill>
          </c:spPr>
          <c:dPt>
            <c:idx val="0"/>
            <c:spPr>
              <a:solidFill>
                <a:srgbClr val="D65914"/>
              </a:solidFill>
            </c:spPr>
          </c:dPt>
          <c:dPt>
            <c:idx val="1"/>
            <c:spPr>
              <a:solidFill>
                <a:schemeClr val="accent6">
                  <a:lumMod val="75000"/>
                </a:schemeClr>
              </a:solidFill>
            </c:spPr>
          </c:dPt>
          <c:dPt>
            <c:idx val="2"/>
            <c:spPr>
              <a:solidFill>
                <a:schemeClr val="bg2">
                  <a:lumMod val="25000"/>
                </a:schemeClr>
              </a:solidFill>
            </c:spPr>
          </c:dPt>
          <c:dPt>
            <c:idx val="3"/>
            <c:spPr>
              <a:solidFill>
                <a:srgbClr val="22782C"/>
              </a:solidFill>
            </c:spPr>
          </c:dPt>
          <c:dPt>
            <c:idx val="4"/>
            <c:spPr>
              <a:solidFill>
                <a:srgbClr val="FFFF00"/>
              </a:solidFill>
            </c:spPr>
          </c:dPt>
          <c:cat>
            <c:strRef>
              <c:f>Sheet2!$C$5:$C$9</c:f>
              <c:strCache>
                <c:ptCount val="5"/>
                <c:pt idx="0">
                  <c:v>Mänd</c:v>
                </c:pt>
                <c:pt idx="1">
                  <c:v>Kuusk</c:v>
                </c:pt>
                <c:pt idx="2">
                  <c:v>Kask</c:v>
                </c:pt>
                <c:pt idx="3">
                  <c:v>Haab</c:v>
                </c:pt>
                <c:pt idx="4">
                  <c:v>Lepp</c:v>
                </c:pt>
              </c:strCache>
            </c:strRef>
          </c:cat>
          <c:val>
            <c:numRef>
              <c:f>Sheet2!$D$5:$D$9</c:f>
              <c:numCache>
                <c:formatCode>General</c:formatCode>
                <c:ptCount val="5"/>
                <c:pt idx="0">
                  <c:v>42</c:v>
                </c:pt>
                <c:pt idx="1">
                  <c:v>43</c:v>
                </c:pt>
                <c:pt idx="2">
                  <c:v>24</c:v>
                </c:pt>
                <c:pt idx="3">
                  <c:v>16</c:v>
                </c:pt>
                <c:pt idx="4">
                  <c:v>6</c:v>
                </c:pt>
              </c:numCache>
            </c:numRef>
          </c:val>
        </c:ser>
        <c:shape val="cylinder"/>
        <c:axId val="63873408"/>
        <c:axId val="63874944"/>
        <c:axId val="0"/>
      </c:bar3DChart>
      <c:catAx>
        <c:axId val="63873408"/>
        <c:scaling>
          <c:orientation val="minMax"/>
        </c:scaling>
        <c:axPos val="b"/>
        <c:tickLblPos val="nextTo"/>
        <c:crossAx val="63874944"/>
        <c:crosses val="autoZero"/>
        <c:auto val="1"/>
        <c:lblAlgn val="ctr"/>
        <c:lblOffset val="100"/>
      </c:catAx>
      <c:valAx>
        <c:axId val="63874944"/>
        <c:scaling>
          <c:orientation val="minMax"/>
        </c:scaling>
        <c:axPos val="l"/>
        <c:majorGridlines/>
        <c:numFmt formatCode="General" sourceLinked="1"/>
        <c:tickLblPos val="nextTo"/>
        <c:crossAx val="63873408"/>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t-EE"/>
  <c:chart>
    <c:title>
      <c:tx>
        <c:rich>
          <a:bodyPr/>
          <a:lstStyle/>
          <a:p>
            <a:pPr>
              <a:defRPr sz="1800" b="1" i="0" u="none" strike="noStrike" baseline="0">
                <a:solidFill>
                  <a:srgbClr val="000000"/>
                </a:solidFill>
                <a:latin typeface="Arial"/>
                <a:ea typeface="Arial"/>
                <a:cs typeface="Arial"/>
              </a:defRPr>
            </a:pPr>
            <a:r>
              <a:rPr lang="et-EE" sz="1800"/>
              <a:t>JUURDEKASVU JA HINNA SEOS PUULIIGIGA</a:t>
            </a:r>
          </a:p>
          <a:p>
            <a:pPr>
              <a:defRPr sz="1800" b="1" i="0" u="none" strike="noStrike" baseline="0">
                <a:solidFill>
                  <a:srgbClr val="000000"/>
                </a:solidFill>
                <a:latin typeface="Arial"/>
                <a:ea typeface="Arial"/>
                <a:cs typeface="Arial"/>
              </a:defRPr>
            </a:pPr>
            <a:r>
              <a:rPr lang="et-EE" sz="1800" b="0"/>
              <a:t>(mahuline juurdekasv korrutatud</a:t>
            </a:r>
            <a:r>
              <a:rPr lang="et-EE" sz="1800" b="0" baseline="0"/>
              <a:t> hinnaga)</a:t>
            </a:r>
            <a:endParaRPr lang="et-EE" sz="1800" b="0"/>
          </a:p>
        </c:rich>
      </c:tx>
      <c:layout>
        <c:manualLayout>
          <c:xMode val="edge"/>
          <c:yMode val="edge"/>
          <c:x val="0.24084350721420639"/>
          <c:y val="3.9151712887438822E-2"/>
        </c:manualLayout>
      </c:layout>
      <c:spPr>
        <a:noFill/>
        <a:ln w="25400">
          <a:noFill/>
        </a:ln>
      </c:spPr>
    </c:title>
    <c:plotArea>
      <c:layout>
        <c:manualLayout>
          <c:layoutTarget val="inner"/>
          <c:xMode val="edge"/>
          <c:yMode val="edge"/>
          <c:x val="0.1274233931772272"/>
          <c:y val="0.15225666122892875"/>
          <c:w val="0.80820375850001425"/>
          <c:h val="0.73844480696030512"/>
        </c:manualLayout>
      </c:layout>
      <c:scatterChart>
        <c:scatterStyle val="lineMarker"/>
        <c:ser>
          <c:idx val="0"/>
          <c:order val="0"/>
          <c:tx>
            <c:strRef>
              <c:f>'kasvukäigutab STANDTABELIGA'!$G$5</c:f>
              <c:strCache>
                <c:ptCount val="1"/>
                <c:pt idx="0">
                  <c:v>MÄND</c:v>
                </c:pt>
              </c:strCache>
            </c:strRef>
          </c:tx>
          <c:spPr>
            <a:ln w="25400">
              <a:solidFill>
                <a:schemeClr val="accent3">
                  <a:lumMod val="75000"/>
                </a:schemeClr>
              </a:solidFill>
              <a:prstDash val="solid"/>
            </a:ln>
          </c:spPr>
          <c:marker>
            <c:symbol val="none"/>
          </c:marker>
          <c:xVal>
            <c:numRef>
              <c:f>'kasvukäigutab STANDTABELIGA'!$F$6:$F$34</c:f>
              <c:numCache>
                <c:formatCode>General</c:formatCode>
                <c:ptCount val="2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numCache>
            </c:numRef>
          </c:xVal>
          <c:yVal>
            <c:numRef>
              <c:f>'kasvukäigutab STANDTABELIGA'!$G$6:$G$34</c:f>
              <c:numCache>
                <c:formatCode>General</c:formatCode>
                <c:ptCount val="29"/>
                <c:pt idx="0">
                  <c:v>0</c:v>
                </c:pt>
                <c:pt idx="1">
                  <c:v>0</c:v>
                </c:pt>
                <c:pt idx="2">
                  <c:v>0</c:v>
                </c:pt>
                <c:pt idx="3">
                  <c:v>0</c:v>
                </c:pt>
                <c:pt idx="4">
                  <c:v>0</c:v>
                </c:pt>
                <c:pt idx="5">
                  <c:v>0</c:v>
                </c:pt>
                <c:pt idx="6">
                  <c:v>0</c:v>
                </c:pt>
                <c:pt idx="7">
                  <c:v>2440</c:v>
                </c:pt>
                <c:pt idx="8">
                  <c:v>5600</c:v>
                </c:pt>
                <c:pt idx="9">
                  <c:v>12560</c:v>
                </c:pt>
                <c:pt idx="10">
                  <c:v>19030</c:v>
                </c:pt>
                <c:pt idx="11">
                  <c:v>38000</c:v>
                </c:pt>
                <c:pt idx="12">
                  <c:v>49440</c:v>
                </c:pt>
                <c:pt idx="13">
                  <c:v>66900</c:v>
                </c:pt>
                <c:pt idx="14">
                  <c:v>79200</c:v>
                </c:pt>
                <c:pt idx="15">
                  <c:v>98040</c:v>
                </c:pt>
                <c:pt idx="16">
                  <c:v>110400</c:v>
                </c:pt>
                <c:pt idx="17">
                  <c:v>132300</c:v>
                </c:pt>
                <c:pt idx="18">
                  <c:v>146640</c:v>
                </c:pt>
                <c:pt idx="19">
                  <c:v>158400</c:v>
                </c:pt>
                <c:pt idx="20">
                  <c:v>174000</c:v>
                </c:pt>
                <c:pt idx="21">
                  <c:v>181170</c:v>
                </c:pt>
                <c:pt idx="22">
                  <c:v>188928</c:v>
                </c:pt>
                <c:pt idx="23">
                  <c:v>195372</c:v>
                </c:pt>
                <c:pt idx="24">
                  <c:v>197400</c:v>
                </c:pt>
                <c:pt idx="25">
                  <c:v>197538</c:v>
                </c:pt>
                <c:pt idx="26">
                  <c:v>197015</c:v>
                </c:pt>
                <c:pt idx="27">
                  <c:v>189600</c:v>
                </c:pt>
                <c:pt idx="28">
                  <c:v>184125</c:v>
                </c:pt>
              </c:numCache>
            </c:numRef>
          </c:yVal>
          <c:smooth val="1"/>
        </c:ser>
        <c:ser>
          <c:idx val="1"/>
          <c:order val="1"/>
          <c:tx>
            <c:strRef>
              <c:f>'kasvukäigutab STANDTABELIGA'!$H$5</c:f>
              <c:strCache>
                <c:ptCount val="1"/>
                <c:pt idx="0">
                  <c:v>KUUSK</c:v>
                </c:pt>
              </c:strCache>
            </c:strRef>
          </c:tx>
          <c:spPr>
            <a:ln w="25400">
              <a:solidFill>
                <a:srgbClr val="7030A0"/>
              </a:solidFill>
              <a:prstDash val="solid"/>
            </a:ln>
          </c:spPr>
          <c:marker>
            <c:symbol val="none"/>
          </c:marker>
          <c:xVal>
            <c:numRef>
              <c:f>'kasvukäigutab STANDTABELIGA'!$F$6:$F$34</c:f>
              <c:numCache>
                <c:formatCode>General</c:formatCode>
                <c:ptCount val="2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numCache>
            </c:numRef>
          </c:xVal>
          <c:yVal>
            <c:numRef>
              <c:f>'kasvukäigutab STANDTABELIGA'!$H$6:$H$34</c:f>
              <c:numCache>
                <c:formatCode>General</c:formatCode>
                <c:ptCount val="29"/>
                <c:pt idx="0">
                  <c:v>0</c:v>
                </c:pt>
                <c:pt idx="1">
                  <c:v>0</c:v>
                </c:pt>
                <c:pt idx="2">
                  <c:v>0</c:v>
                </c:pt>
                <c:pt idx="3">
                  <c:v>0</c:v>
                </c:pt>
                <c:pt idx="4">
                  <c:v>0</c:v>
                </c:pt>
                <c:pt idx="5">
                  <c:v>0</c:v>
                </c:pt>
                <c:pt idx="6">
                  <c:v>0</c:v>
                </c:pt>
                <c:pt idx="7">
                  <c:v>3150</c:v>
                </c:pt>
                <c:pt idx="8">
                  <c:v>5950</c:v>
                </c:pt>
                <c:pt idx="9">
                  <c:v>13600</c:v>
                </c:pt>
                <c:pt idx="10">
                  <c:v>18360</c:v>
                </c:pt>
                <c:pt idx="11">
                  <c:v>39330</c:v>
                </c:pt>
                <c:pt idx="12">
                  <c:v>51030</c:v>
                </c:pt>
                <c:pt idx="13">
                  <c:v>66880</c:v>
                </c:pt>
                <c:pt idx="14">
                  <c:v>80150</c:v>
                </c:pt>
                <c:pt idx="15">
                  <c:v>100000</c:v>
                </c:pt>
                <c:pt idx="16">
                  <c:v>125120</c:v>
                </c:pt>
                <c:pt idx="17">
                  <c:v>141120</c:v>
                </c:pt>
                <c:pt idx="18">
                  <c:v>158500</c:v>
                </c:pt>
                <c:pt idx="19">
                  <c:v>170500</c:v>
                </c:pt>
                <c:pt idx="20">
                  <c:v>185640</c:v>
                </c:pt>
                <c:pt idx="21">
                  <c:v>198120</c:v>
                </c:pt>
                <c:pt idx="22">
                  <c:v>209990</c:v>
                </c:pt>
                <c:pt idx="23">
                  <c:v>223210</c:v>
                </c:pt>
                <c:pt idx="24">
                  <c:v>226980</c:v>
                </c:pt>
                <c:pt idx="25">
                  <c:v>226135</c:v>
                </c:pt>
                <c:pt idx="26">
                  <c:v>223125</c:v>
                </c:pt>
                <c:pt idx="27">
                  <c:v>210140</c:v>
                </c:pt>
                <c:pt idx="28">
                  <c:v>197880</c:v>
                </c:pt>
              </c:numCache>
            </c:numRef>
          </c:yVal>
          <c:smooth val="1"/>
        </c:ser>
        <c:ser>
          <c:idx val="2"/>
          <c:order val="2"/>
          <c:tx>
            <c:strRef>
              <c:f>'kasvukäigutab STANDTABELIGA'!$I$5</c:f>
              <c:strCache>
                <c:ptCount val="1"/>
                <c:pt idx="0">
                  <c:v>KASK</c:v>
                </c:pt>
              </c:strCache>
            </c:strRef>
          </c:tx>
          <c:spPr>
            <a:ln w="25400">
              <a:solidFill>
                <a:srgbClr val="00B0F0"/>
              </a:solidFill>
              <a:prstDash val="solid"/>
            </a:ln>
          </c:spPr>
          <c:marker>
            <c:symbol val="none"/>
          </c:marker>
          <c:xVal>
            <c:numRef>
              <c:f>'kasvukäigutab STANDTABELIGA'!$F$6:$F$34</c:f>
              <c:numCache>
                <c:formatCode>General</c:formatCode>
                <c:ptCount val="2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numCache>
            </c:numRef>
          </c:xVal>
          <c:yVal>
            <c:numRef>
              <c:f>'kasvukäigutab STANDTABELIGA'!$I$6:$I$34</c:f>
              <c:numCache>
                <c:formatCode>General</c:formatCode>
                <c:ptCount val="29"/>
                <c:pt idx="0">
                  <c:v>0</c:v>
                </c:pt>
                <c:pt idx="1">
                  <c:v>0</c:v>
                </c:pt>
                <c:pt idx="2">
                  <c:v>0</c:v>
                </c:pt>
                <c:pt idx="3">
                  <c:v>0</c:v>
                </c:pt>
                <c:pt idx="4">
                  <c:v>0</c:v>
                </c:pt>
                <c:pt idx="5">
                  <c:v>0</c:v>
                </c:pt>
                <c:pt idx="6">
                  <c:v>0</c:v>
                </c:pt>
                <c:pt idx="7">
                  <c:v>5040</c:v>
                </c:pt>
                <c:pt idx="8">
                  <c:v>12450</c:v>
                </c:pt>
                <c:pt idx="9">
                  <c:v>15200</c:v>
                </c:pt>
                <c:pt idx="10">
                  <c:v>19080</c:v>
                </c:pt>
                <c:pt idx="11">
                  <c:v>24000</c:v>
                </c:pt>
                <c:pt idx="12">
                  <c:v>29480</c:v>
                </c:pt>
                <c:pt idx="13">
                  <c:v>37000</c:v>
                </c:pt>
                <c:pt idx="14">
                  <c:v>45640</c:v>
                </c:pt>
                <c:pt idx="15">
                  <c:v>53400</c:v>
                </c:pt>
                <c:pt idx="16">
                  <c:v>66300</c:v>
                </c:pt>
                <c:pt idx="17">
                  <c:v>76320</c:v>
                </c:pt>
                <c:pt idx="18">
                  <c:v>88920</c:v>
                </c:pt>
                <c:pt idx="19">
                  <c:v>101680</c:v>
                </c:pt>
                <c:pt idx="20">
                  <c:v>106800</c:v>
                </c:pt>
                <c:pt idx="21">
                  <c:v>108680</c:v>
                </c:pt>
                <c:pt idx="22">
                  <c:v>106750</c:v>
                </c:pt>
                <c:pt idx="23">
                  <c:v>107250</c:v>
                </c:pt>
                <c:pt idx="24">
                  <c:v>103500</c:v>
                </c:pt>
                <c:pt idx="25">
                  <c:v>89600</c:v>
                </c:pt>
                <c:pt idx="26">
                  <c:v>72800</c:v>
                </c:pt>
                <c:pt idx="27">
                  <c:v>55000</c:v>
                </c:pt>
                <c:pt idx="28">
                  <c:v>50000</c:v>
                </c:pt>
              </c:numCache>
            </c:numRef>
          </c:yVal>
          <c:smooth val="1"/>
        </c:ser>
        <c:ser>
          <c:idx val="3"/>
          <c:order val="3"/>
          <c:tx>
            <c:strRef>
              <c:f>'kasvukäigutab STANDTABELIGA'!$J$5</c:f>
              <c:strCache>
                <c:ptCount val="1"/>
                <c:pt idx="0">
                  <c:v>HAAB ja LV ; LM</c:v>
                </c:pt>
              </c:strCache>
            </c:strRef>
          </c:tx>
          <c:spPr>
            <a:ln w="25400">
              <a:solidFill>
                <a:srgbClr val="92D050"/>
              </a:solidFill>
              <a:prstDash val="solid"/>
            </a:ln>
          </c:spPr>
          <c:marker>
            <c:symbol val="square"/>
            <c:size val="6"/>
            <c:spPr>
              <a:solidFill>
                <a:srgbClr val="FFFF00"/>
              </a:solidFill>
            </c:spPr>
          </c:marker>
          <c:xVal>
            <c:numRef>
              <c:f>'kasvukäigutab STANDTABELIGA'!$F$6:$F$34</c:f>
              <c:numCache>
                <c:formatCode>General</c:formatCode>
                <c:ptCount val="2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numCache>
            </c:numRef>
          </c:xVal>
          <c:yVal>
            <c:numRef>
              <c:f>'kasvukäigutab STANDTABELIGA'!$J$6:$J$34</c:f>
              <c:numCache>
                <c:formatCode>General</c:formatCode>
                <c:ptCount val="29"/>
                <c:pt idx="0">
                  <c:v>0</c:v>
                </c:pt>
                <c:pt idx="1">
                  <c:v>0</c:v>
                </c:pt>
                <c:pt idx="2">
                  <c:v>0</c:v>
                </c:pt>
                <c:pt idx="3">
                  <c:v>0</c:v>
                </c:pt>
                <c:pt idx="4">
                  <c:v>0</c:v>
                </c:pt>
                <c:pt idx="5">
                  <c:v>0</c:v>
                </c:pt>
                <c:pt idx="6">
                  <c:v>0</c:v>
                </c:pt>
                <c:pt idx="7">
                  <c:v>2640</c:v>
                </c:pt>
                <c:pt idx="8">
                  <c:v>4950</c:v>
                </c:pt>
                <c:pt idx="9">
                  <c:v>6780</c:v>
                </c:pt>
                <c:pt idx="10">
                  <c:v>10240</c:v>
                </c:pt>
                <c:pt idx="11">
                  <c:v>14300</c:v>
                </c:pt>
                <c:pt idx="12">
                  <c:v>19200</c:v>
                </c:pt>
                <c:pt idx="13">
                  <c:v>28160</c:v>
                </c:pt>
                <c:pt idx="14">
                  <c:v>38600</c:v>
                </c:pt>
                <c:pt idx="15">
                  <c:v>44730</c:v>
                </c:pt>
                <c:pt idx="16">
                  <c:v>46600</c:v>
                </c:pt>
                <c:pt idx="17">
                  <c:v>48260</c:v>
                </c:pt>
                <c:pt idx="18">
                  <c:v>49860</c:v>
                </c:pt>
                <c:pt idx="19">
                  <c:v>48000</c:v>
                </c:pt>
                <c:pt idx="20">
                  <c:v>45500</c:v>
                </c:pt>
                <c:pt idx="21">
                  <c:v>41760</c:v>
                </c:pt>
                <c:pt idx="22">
                  <c:v>29760</c:v>
                </c:pt>
                <c:pt idx="23">
                  <c:v>23880</c:v>
                </c:pt>
                <c:pt idx="24">
                  <c:v>16960</c:v>
                </c:pt>
                <c:pt idx="25">
                  <c:v>9000</c:v>
                </c:pt>
                <c:pt idx="26">
                  <c:v>9500</c:v>
                </c:pt>
                <c:pt idx="27">
                  <c:v>5000</c:v>
                </c:pt>
                <c:pt idx="28">
                  <c:v>0</c:v>
                </c:pt>
              </c:numCache>
            </c:numRef>
          </c:yVal>
          <c:smooth val="1"/>
        </c:ser>
        <c:axId val="64050304"/>
        <c:axId val="64052608"/>
      </c:scatterChart>
      <c:valAx>
        <c:axId val="64050304"/>
        <c:scaling>
          <c:orientation val="minMax"/>
          <c:max val="30"/>
          <c:min val="5"/>
        </c:scaling>
        <c:delete val="1"/>
        <c:axPos val="b"/>
        <c:title>
          <c:tx>
            <c:rich>
              <a:bodyPr/>
              <a:lstStyle/>
              <a:p>
                <a:pPr>
                  <a:defRPr sz="1600" b="1" i="0" u="none" strike="noStrike" baseline="0">
                    <a:solidFill>
                      <a:srgbClr val="000000"/>
                    </a:solidFill>
                    <a:latin typeface="Arial"/>
                    <a:ea typeface="Arial"/>
                    <a:cs typeface="Arial"/>
                  </a:defRPr>
                </a:pPr>
                <a:r>
                  <a:rPr lang="en-US" sz="1600"/>
                  <a:t>VANUS</a:t>
                </a:r>
              </a:p>
            </c:rich>
          </c:tx>
          <c:layout>
            <c:manualLayout>
              <c:xMode val="edge"/>
              <c:yMode val="edge"/>
              <c:x val="0.55604883462819221"/>
              <c:y val="0.9021207177814029"/>
            </c:manualLayout>
          </c:layout>
          <c:spPr>
            <a:noFill/>
            <a:ln w="25400">
              <a:noFill/>
            </a:ln>
          </c:spPr>
        </c:title>
        <c:numFmt formatCode="General" sourceLinked="1"/>
        <c:tickLblPos val="none"/>
        <c:crossAx val="64052608"/>
        <c:crosses val="autoZero"/>
        <c:crossBetween val="midCat"/>
      </c:valAx>
      <c:valAx>
        <c:axId val="64052608"/>
        <c:scaling>
          <c:orientation val="minMax"/>
        </c:scaling>
        <c:delete val="1"/>
        <c:axPos val="l"/>
        <c:majorGridlines>
          <c:spPr>
            <a:ln w="3175">
              <a:solidFill>
                <a:srgbClr val="000000"/>
              </a:solidFill>
              <a:prstDash val="solid"/>
            </a:ln>
          </c:spPr>
        </c:majorGridlines>
        <c:title>
          <c:tx>
            <c:rich>
              <a:bodyPr/>
              <a:lstStyle/>
              <a:p>
                <a:pPr>
                  <a:defRPr sz="1800" b="1" i="0" u="none" strike="noStrike" baseline="0">
                    <a:solidFill>
                      <a:srgbClr val="000000"/>
                    </a:solidFill>
                    <a:latin typeface="Arial"/>
                    <a:ea typeface="Arial"/>
                    <a:cs typeface="Arial"/>
                  </a:defRPr>
                </a:pPr>
                <a:r>
                  <a:rPr lang="et-EE" sz="1800"/>
                  <a:t>tootlikkus € / HA </a:t>
                </a:r>
              </a:p>
            </c:rich>
          </c:tx>
          <c:layout>
            <c:manualLayout>
              <c:xMode val="edge"/>
              <c:yMode val="edge"/>
              <c:x val="6.4005818419779786E-2"/>
              <c:y val="0.36799074373186386"/>
            </c:manualLayout>
          </c:layout>
          <c:spPr>
            <a:noFill/>
            <a:ln w="25400">
              <a:noFill/>
            </a:ln>
          </c:spPr>
        </c:title>
        <c:numFmt formatCode="General" sourceLinked="1"/>
        <c:tickLblPos val="none"/>
        <c:crossAx val="64050304"/>
        <c:crosses val="autoZero"/>
        <c:crossBetween val="midCat"/>
      </c:valAx>
      <c:spPr>
        <a:noFill/>
        <a:ln w="12700">
          <a:solidFill>
            <a:srgbClr val="000000"/>
          </a:solidFill>
          <a:prstDash val="solid"/>
        </a:ln>
      </c:spPr>
    </c:plotArea>
    <c:legend>
      <c:legendPos val="b"/>
      <c:layout>
        <c:manualLayout>
          <c:xMode val="edge"/>
          <c:yMode val="edge"/>
          <c:x val="0.16237967204408144"/>
          <c:y val="0.17836943732157776"/>
          <c:w val="0.16899699832133622"/>
          <c:h val="0.46782226226605061"/>
        </c:manualLayout>
      </c:layou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t-EE"/>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t-E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t-EE"/>
  <c:chart>
    <c:title>
      <c:tx>
        <c:rich>
          <a:bodyPr/>
          <a:lstStyle/>
          <a:p>
            <a:pPr>
              <a:defRPr sz="1800" b="1" i="0" u="none" strike="noStrike" baseline="0">
                <a:solidFill>
                  <a:srgbClr val="000000"/>
                </a:solidFill>
                <a:latin typeface="Arial"/>
                <a:ea typeface="Arial"/>
                <a:cs typeface="Arial"/>
              </a:defRPr>
            </a:pPr>
            <a:r>
              <a:rPr lang="et-EE" sz="1800"/>
              <a:t>JUURDEKASVU JA HINNA SEOS PUULIIGIGA</a:t>
            </a:r>
          </a:p>
          <a:p>
            <a:pPr>
              <a:defRPr sz="1800" b="1" i="0" u="none" strike="noStrike" baseline="0">
                <a:solidFill>
                  <a:srgbClr val="000000"/>
                </a:solidFill>
                <a:latin typeface="Arial"/>
                <a:ea typeface="Arial"/>
                <a:cs typeface="Arial"/>
              </a:defRPr>
            </a:pPr>
            <a:r>
              <a:rPr lang="et-EE" sz="1800" b="0"/>
              <a:t>(mahuline juurdekasv korrutatud</a:t>
            </a:r>
            <a:r>
              <a:rPr lang="et-EE" sz="1800" b="0" baseline="0"/>
              <a:t> hinnaga)</a:t>
            </a:r>
            <a:endParaRPr lang="et-EE" sz="1800" b="0"/>
          </a:p>
        </c:rich>
      </c:tx>
      <c:layout>
        <c:manualLayout>
          <c:xMode val="edge"/>
          <c:yMode val="edge"/>
          <c:x val="0.24084350721420639"/>
          <c:y val="3.9151712887438822E-2"/>
        </c:manualLayout>
      </c:layout>
      <c:spPr>
        <a:noFill/>
        <a:ln w="25400">
          <a:noFill/>
        </a:ln>
      </c:spPr>
    </c:title>
    <c:plotArea>
      <c:layout>
        <c:manualLayout>
          <c:layoutTarget val="inner"/>
          <c:xMode val="edge"/>
          <c:yMode val="edge"/>
          <c:x val="0.12742339317722726"/>
          <c:y val="0.15225666122892875"/>
          <c:w val="0.80820375850001425"/>
          <c:h val="0.73844480696030523"/>
        </c:manualLayout>
      </c:layout>
      <c:scatterChart>
        <c:scatterStyle val="lineMarker"/>
        <c:ser>
          <c:idx val="0"/>
          <c:order val="0"/>
          <c:tx>
            <c:strRef>
              <c:f>'kasvukäigutab STANDTABELIGA'!$G$5</c:f>
              <c:strCache>
                <c:ptCount val="1"/>
                <c:pt idx="0">
                  <c:v>MÄND</c:v>
                </c:pt>
              </c:strCache>
            </c:strRef>
          </c:tx>
          <c:spPr>
            <a:ln w="25400">
              <a:solidFill>
                <a:schemeClr val="accent3">
                  <a:lumMod val="75000"/>
                </a:schemeClr>
              </a:solidFill>
              <a:prstDash val="solid"/>
            </a:ln>
          </c:spPr>
          <c:marker>
            <c:symbol val="none"/>
          </c:marker>
          <c:xVal>
            <c:numRef>
              <c:f>'kasvukäigutab STANDTABELIGA'!$F$6:$F$34</c:f>
              <c:numCache>
                <c:formatCode>General</c:formatCode>
                <c:ptCount val="2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numCache>
            </c:numRef>
          </c:xVal>
          <c:yVal>
            <c:numRef>
              <c:f>'kasvukäigutab STANDTABELIGA'!$G$6:$G$34</c:f>
              <c:numCache>
                <c:formatCode>General</c:formatCode>
                <c:ptCount val="29"/>
                <c:pt idx="0">
                  <c:v>0</c:v>
                </c:pt>
                <c:pt idx="1">
                  <c:v>0</c:v>
                </c:pt>
                <c:pt idx="2">
                  <c:v>0</c:v>
                </c:pt>
                <c:pt idx="3">
                  <c:v>0</c:v>
                </c:pt>
                <c:pt idx="4">
                  <c:v>0</c:v>
                </c:pt>
                <c:pt idx="5">
                  <c:v>0</c:v>
                </c:pt>
                <c:pt idx="6">
                  <c:v>0</c:v>
                </c:pt>
                <c:pt idx="7">
                  <c:v>2440</c:v>
                </c:pt>
                <c:pt idx="8">
                  <c:v>5600</c:v>
                </c:pt>
                <c:pt idx="9">
                  <c:v>12560</c:v>
                </c:pt>
                <c:pt idx="10">
                  <c:v>19030</c:v>
                </c:pt>
                <c:pt idx="11">
                  <c:v>38000</c:v>
                </c:pt>
                <c:pt idx="12">
                  <c:v>49440</c:v>
                </c:pt>
                <c:pt idx="13">
                  <c:v>66900</c:v>
                </c:pt>
                <c:pt idx="14">
                  <c:v>79200</c:v>
                </c:pt>
                <c:pt idx="15">
                  <c:v>98040</c:v>
                </c:pt>
                <c:pt idx="16">
                  <c:v>110400</c:v>
                </c:pt>
                <c:pt idx="17">
                  <c:v>132300</c:v>
                </c:pt>
                <c:pt idx="18">
                  <c:v>146640</c:v>
                </c:pt>
                <c:pt idx="19">
                  <c:v>158400</c:v>
                </c:pt>
                <c:pt idx="20">
                  <c:v>174000</c:v>
                </c:pt>
                <c:pt idx="21">
                  <c:v>181170</c:v>
                </c:pt>
                <c:pt idx="22">
                  <c:v>188928</c:v>
                </c:pt>
                <c:pt idx="23">
                  <c:v>195372</c:v>
                </c:pt>
                <c:pt idx="24">
                  <c:v>197400</c:v>
                </c:pt>
                <c:pt idx="25">
                  <c:v>197538</c:v>
                </c:pt>
                <c:pt idx="26">
                  <c:v>197015</c:v>
                </c:pt>
                <c:pt idx="27">
                  <c:v>189600</c:v>
                </c:pt>
                <c:pt idx="28">
                  <c:v>184125</c:v>
                </c:pt>
              </c:numCache>
            </c:numRef>
          </c:yVal>
          <c:smooth val="1"/>
        </c:ser>
        <c:ser>
          <c:idx val="1"/>
          <c:order val="1"/>
          <c:tx>
            <c:strRef>
              <c:f>'kasvukäigutab STANDTABELIGA'!$H$5</c:f>
              <c:strCache>
                <c:ptCount val="1"/>
                <c:pt idx="0">
                  <c:v>KUUSK</c:v>
                </c:pt>
              </c:strCache>
            </c:strRef>
          </c:tx>
          <c:spPr>
            <a:ln w="25400">
              <a:solidFill>
                <a:srgbClr val="7030A0"/>
              </a:solidFill>
              <a:prstDash val="solid"/>
            </a:ln>
          </c:spPr>
          <c:marker>
            <c:symbol val="none"/>
          </c:marker>
          <c:xVal>
            <c:numRef>
              <c:f>'kasvukäigutab STANDTABELIGA'!$F$6:$F$34</c:f>
              <c:numCache>
                <c:formatCode>General</c:formatCode>
                <c:ptCount val="2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numCache>
            </c:numRef>
          </c:xVal>
          <c:yVal>
            <c:numRef>
              <c:f>'kasvukäigutab STANDTABELIGA'!$H$6:$H$34</c:f>
              <c:numCache>
                <c:formatCode>General</c:formatCode>
                <c:ptCount val="29"/>
                <c:pt idx="0">
                  <c:v>0</c:v>
                </c:pt>
                <c:pt idx="1">
                  <c:v>0</c:v>
                </c:pt>
                <c:pt idx="2">
                  <c:v>0</c:v>
                </c:pt>
                <c:pt idx="3">
                  <c:v>0</c:v>
                </c:pt>
                <c:pt idx="4">
                  <c:v>0</c:v>
                </c:pt>
                <c:pt idx="5">
                  <c:v>0</c:v>
                </c:pt>
                <c:pt idx="6">
                  <c:v>0</c:v>
                </c:pt>
                <c:pt idx="7">
                  <c:v>3150</c:v>
                </c:pt>
                <c:pt idx="8">
                  <c:v>5950</c:v>
                </c:pt>
                <c:pt idx="9">
                  <c:v>13600</c:v>
                </c:pt>
                <c:pt idx="10">
                  <c:v>18360</c:v>
                </c:pt>
                <c:pt idx="11">
                  <c:v>39330</c:v>
                </c:pt>
                <c:pt idx="12">
                  <c:v>51030</c:v>
                </c:pt>
                <c:pt idx="13">
                  <c:v>66880</c:v>
                </c:pt>
                <c:pt idx="14">
                  <c:v>80150</c:v>
                </c:pt>
                <c:pt idx="15">
                  <c:v>100000</c:v>
                </c:pt>
                <c:pt idx="16">
                  <c:v>125120</c:v>
                </c:pt>
                <c:pt idx="17">
                  <c:v>141120</c:v>
                </c:pt>
                <c:pt idx="18">
                  <c:v>158500</c:v>
                </c:pt>
                <c:pt idx="19">
                  <c:v>170500</c:v>
                </c:pt>
                <c:pt idx="20">
                  <c:v>185640</c:v>
                </c:pt>
                <c:pt idx="21">
                  <c:v>198120</c:v>
                </c:pt>
                <c:pt idx="22">
                  <c:v>209990</c:v>
                </c:pt>
                <c:pt idx="23">
                  <c:v>223210</c:v>
                </c:pt>
                <c:pt idx="24">
                  <c:v>226980</c:v>
                </c:pt>
                <c:pt idx="25">
                  <c:v>226135</c:v>
                </c:pt>
                <c:pt idx="26">
                  <c:v>223125</c:v>
                </c:pt>
                <c:pt idx="27">
                  <c:v>210140</c:v>
                </c:pt>
                <c:pt idx="28">
                  <c:v>197880</c:v>
                </c:pt>
              </c:numCache>
            </c:numRef>
          </c:yVal>
          <c:smooth val="1"/>
        </c:ser>
        <c:ser>
          <c:idx val="2"/>
          <c:order val="2"/>
          <c:tx>
            <c:strRef>
              <c:f>'kasvukäigutab STANDTABELIGA'!$I$5</c:f>
              <c:strCache>
                <c:ptCount val="1"/>
                <c:pt idx="0">
                  <c:v>KASK</c:v>
                </c:pt>
              </c:strCache>
            </c:strRef>
          </c:tx>
          <c:spPr>
            <a:ln w="25400">
              <a:solidFill>
                <a:srgbClr val="00B0F0"/>
              </a:solidFill>
              <a:prstDash val="solid"/>
            </a:ln>
          </c:spPr>
          <c:marker>
            <c:symbol val="none"/>
          </c:marker>
          <c:xVal>
            <c:numRef>
              <c:f>'kasvukäigutab STANDTABELIGA'!$F$6:$F$34</c:f>
              <c:numCache>
                <c:formatCode>General</c:formatCode>
                <c:ptCount val="2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numCache>
            </c:numRef>
          </c:xVal>
          <c:yVal>
            <c:numRef>
              <c:f>'kasvukäigutab STANDTABELIGA'!$I$6:$I$34</c:f>
              <c:numCache>
                <c:formatCode>General</c:formatCode>
                <c:ptCount val="29"/>
                <c:pt idx="0">
                  <c:v>0</c:v>
                </c:pt>
                <c:pt idx="1">
                  <c:v>0</c:v>
                </c:pt>
                <c:pt idx="2">
                  <c:v>0</c:v>
                </c:pt>
                <c:pt idx="3">
                  <c:v>0</c:v>
                </c:pt>
                <c:pt idx="4">
                  <c:v>0</c:v>
                </c:pt>
                <c:pt idx="5">
                  <c:v>0</c:v>
                </c:pt>
                <c:pt idx="6">
                  <c:v>0</c:v>
                </c:pt>
                <c:pt idx="7">
                  <c:v>5040</c:v>
                </c:pt>
                <c:pt idx="8">
                  <c:v>12450</c:v>
                </c:pt>
                <c:pt idx="9">
                  <c:v>15200</c:v>
                </c:pt>
                <c:pt idx="10">
                  <c:v>19080</c:v>
                </c:pt>
                <c:pt idx="11">
                  <c:v>24000</c:v>
                </c:pt>
                <c:pt idx="12">
                  <c:v>29480</c:v>
                </c:pt>
                <c:pt idx="13">
                  <c:v>37000</c:v>
                </c:pt>
                <c:pt idx="14">
                  <c:v>45640</c:v>
                </c:pt>
                <c:pt idx="15">
                  <c:v>53400</c:v>
                </c:pt>
                <c:pt idx="16">
                  <c:v>66300</c:v>
                </c:pt>
                <c:pt idx="17">
                  <c:v>76320</c:v>
                </c:pt>
                <c:pt idx="18">
                  <c:v>88920</c:v>
                </c:pt>
                <c:pt idx="19">
                  <c:v>101680</c:v>
                </c:pt>
                <c:pt idx="20">
                  <c:v>106800</c:v>
                </c:pt>
                <c:pt idx="21">
                  <c:v>108680</c:v>
                </c:pt>
                <c:pt idx="22">
                  <c:v>106750</c:v>
                </c:pt>
                <c:pt idx="23">
                  <c:v>107250</c:v>
                </c:pt>
                <c:pt idx="24">
                  <c:v>103500</c:v>
                </c:pt>
                <c:pt idx="25">
                  <c:v>89600</c:v>
                </c:pt>
                <c:pt idx="26">
                  <c:v>72800</c:v>
                </c:pt>
                <c:pt idx="27">
                  <c:v>55000</c:v>
                </c:pt>
                <c:pt idx="28">
                  <c:v>50000</c:v>
                </c:pt>
              </c:numCache>
            </c:numRef>
          </c:yVal>
          <c:smooth val="1"/>
        </c:ser>
        <c:ser>
          <c:idx val="3"/>
          <c:order val="3"/>
          <c:tx>
            <c:strRef>
              <c:f>'kasvukäigutab STANDTABELIGA'!$J$5</c:f>
              <c:strCache>
                <c:ptCount val="1"/>
                <c:pt idx="0">
                  <c:v>HAAB ja LV ; LM</c:v>
                </c:pt>
              </c:strCache>
            </c:strRef>
          </c:tx>
          <c:spPr>
            <a:ln w="25400">
              <a:solidFill>
                <a:srgbClr val="92D050"/>
              </a:solidFill>
              <a:prstDash val="solid"/>
            </a:ln>
          </c:spPr>
          <c:marker>
            <c:symbol val="square"/>
            <c:size val="6"/>
            <c:spPr>
              <a:solidFill>
                <a:srgbClr val="FFFF00"/>
              </a:solidFill>
            </c:spPr>
          </c:marker>
          <c:xVal>
            <c:numRef>
              <c:f>'kasvukäigutab STANDTABELIGA'!$F$6:$F$34</c:f>
              <c:numCache>
                <c:formatCode>General</c:formatCode>
                <c:ptCount val="2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numCache>
            </c:numRef>
          </c:xVal>
          <c:yVal>
            <c:numRef>
              <c:f>'kasvukäigutab STANDTABELIGA'!$J$6:$J$34</c:f>
              <c:numCache>
                <c:formatCode>General</c:formatCode>
                <c:ptCount val="29"/>
                <c:pt idx="0">
                  <c:v>0</c:v>
                </c:pt>
                <c:pt idx="1">
                  <c:v>0</c:v>
                </c:pt>
                <c:pt idx="2">
                  <c:v>0</c:v>
                </c:pt>
                <c:pt idx="3">
                  <c:v>0</c:v>
                </c:pt>
                <c:pt idx="4">
                  <c:v>0</c:v>
                </c:pt>
                <c:pt idx="5">
                  <c:v>0</c:v>
                </c:pt>
                <c:pt idx="6">
                  <c:v>0</c:v>
                </c:pt>
                <c:pt idx="7">
                  <c:v>2640</c:v>
                </c:pt>
                <c:pt idx="8">
                  <c:v>4950</c:v>
                </c:pt>
                <c:pt idx="9">
                  <c:v>6780</c:v>
                </c:pt>
                <c:pt idx="10">
                  <c:v>10240</c:v>
                </c:pt>
                <c:pt idx="11">
                  <c:v>14300</c:v>
                </c:pt>
                <c:pt idx="12">
                  <c:v>19200</c:v>
                </c:pt>
                <c:pt idx="13">
                  <c:v>28160</c:v>
                </c:pt>
                <c:pt idx="14">
                  <c:v>38600</c:v>
                </c:pt>
                <c:pt idx="15">
                  <c:v>44730</c:v>
                </c:pt>
                <c:pt idx="16">
                  <c:v>46600</c:v>
                </c:pt>
                <c:pt idx="17">
                  <c:v>48260</c:v>
                </c:pt>
                <c:pt idx="18">
                  <c:v>49860</c:v>
                </c:pt>
                <c:pt idx="19">
                  <c:v>48000</c:v>
                </c:pt>
                <c:pt idx="20">
                  <c:v>45500</c:v>
                </c:pt>
                <c:pt idx="21">
                  <c:v>41760</c:v>
                </c:pt>
                <c:pt idx="22">
                  <c:v>29760</c:v>
                </c:pt>
                <c:pt idx="23">
                  <c:v>23880</c:v>
                </c:pt>
                <c:pt idx="24">
                  <c:v>16960</c:v>
                </c:pt>
                <c:pt idx="25">
                  <c:v>9000</c:v>
                </c:pt>
                <c:pt idx="26">
                  <c:v>9500</c:v>
                </c:pt>
                <c:pt idx="27">
                  <c:v>5000</c:v>
                </c:pt>
                <c:pt idx="28">
                  <c:v>0</c:v>
                </c:pt>
              </c:numCache>
            </c:numRef>
          </c:yVal>
          <c:smooth val="1"/>
        </c:ser>
        <c:axId val="64010112"/>
        <c:axId val="64016768"/>
      </c:scatterChart>
      <c:valAx>
        <c:axId val="64010112"/>
        <c:scaling>
          <c:orientation val="minMax"/>
          <c:max val="30"/>
          <c:min val="5"/>
        </c:scaling>
        <c:delete val="1"/>
        <c:axPos val="b"/>
        <c:title>
          <c:tx>
            <c:rich>
              <a:bodyPr/>
              <a:lstStyle/>
              <a:p>
                <a:pPr>
                  <a:defRPr sz="1600" b="1" i="0" u="none" strike="noStrike" baseline="0">
                    <a:solidFill>
                      <a:srgbClr val="000000"/>
                    </a:solidFill>
                    <a:latin typeface="Arial"/>
                    <a:ea typeface="Arial"/>
                    <a:cs typeface="Arial"/>
                  </a:defRPr>
                </a:pPr>
                <a:r>
                  <a:rPr lang="en-US" sz="1600"/>
                  <a:t>VANUS</a:t>
                </a:r>
              </a:p>
            </c:rich>
          </c:tx>
          <c:layout>
            <c:manualLayout>
              <c:xMode val="edge"/>
              <c:yMode val="edge"/>
              <c:x val="0.55604883462819255"/>
              <c:y val="0.9021207177814029"/>
            </c:manualLayout>
          </c:layout>
          <c:spPr>
            <a:noFill/>
            <a:ln w="25400">
              <a:noFill/>
            </a:ln>
          </c:spPr>
        </c:title>
        <c:numFmt formatCode="General" sourceLinked="1"/>
        <c:tickLblPos val="none"/>
        <c:crossAx val="64016768"/>
        <c:crosses val="autoZero"/>
        <c:crossBetween val="midCat"/>
      </c:valAx>
      <c:valAx>
        <c:axId val="64016768"/>
        <c:scaling>
          <c:orientation val="minMax"/>
        </c:scaling>
        <c:delete val="1"/>
        <c:axPos val="l"/>
        <c:majorGridlines>
          <c:spPr>
            <a:ln w="3175">
              <a:solidFill>
                <a:srgbClr val="000000"/>
              </a:solidFill>
              <a:prstDash val="solid"/>
            </a:ln>
          </c:spPr>
        </c:majorGridlines>
        <c:title>
          <c:tx>
            <c:rich>
              <a:bodyPr/>
              <a:lstStyle/>
              <a:p>
                <a:pPr>
                  <a:defRPr sz="1800" b="1" i="0" u="none" strike="noStrike" baseline="0">
                    <a:solidFill>
                      <a:srgbClr val="000000"/>
                    </a:solidFill>
                    <a:latin typeface="Arial"/>
                    <a:ea typeface="Arial"/>
                    <a:cs typeface="Arial"/>
                  </a:defRPr>
                </a:pPr>
                <a:r>
                  <a:rPr lang="et-EE" sz="1800"/>
                  <a:t>tootlikkus € / HA </a:t>
                </a:r>
              </a:p>
            </c:rich>
          </c:tx>
          <c:layout>
            <c:manualLayout>
              <c:xMode val="edge"/>
              <c:yMode val="edge"/>
              <c:x val="6.4005818419779786E-2"/>
              <c:y val="0.36799074373186391"/>
            </c:manualLayout>
          </c:layout>
          <c:spPr>
            <a:noFill/>
            <a:ln w="25400">
              <a:noFill/>
            </a:ln>
          </c:spPr>
        </c:title>
        <c:numFmt formatCode="General" sourceLinked="1"/>
        <c:tickLblPos val="none"/>
        <c:crossAx val="64010112"/>
        <c:crosses val="autoZero"/>
        <c:crossBetween val="midCat"/>
      </c:valAx>
      <c:spPr>
        <a:noFill/>
        <a:ln w="12700">
          <a:solidFill>
            <a:srgbClr val="000000"/>
          </a:solidFill>
          <a:prstDash val="solid"/>
        </a:ln>
      </c:spPr>
    </c:plotArea>
    <c:legend>
      <c:legendPos val="b"/>
      <c:layout>
        <c:manualLayout>
          <c:xMode val="edge"/>
          <c:yMode val="edge"/>
          <c:x val="0.16237967204408138"/>
          <c:y val="0.17836943732157778"/>
          <c:w val="0.16899699832133627"/>
          <c:h val="0.46782226226605073"/>
        </c:manualLayout>
      </c:layou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t-EE"/>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t-EE"/>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t-EE"/>
  <c:chart>
    <c:title>
      <c:tx>
        <c:rich>
          <a:bodyPr/>
          <a:lstStyle/>
          <a:p>
            <a:pPr>
              <a:defRPr sz="1800" b="1" i="0" u="none" strike="noStrike" baseline="0">
                <a:solidFill>
                  <a:srgbClr val="000000"/>
                </a:solidFill>
                <a:latin typeface="Arial"/>
                <a:ea typeface="Arial"/>
                <a:cs typeface="Arial"/>
              </a:defRPr>
            </a:pPr>
            <a:r>
              <a:rPr lang="et-EE" sz="1800"/>
              <a:t>JUURDEKASVU JA HINNA SEOS PUULIIGIGA</a:t>
            </a:r>
          </a:p>
          <a:p>
            <a:pPr>
              <a:defRPr sz="1800" b="1" i="0" u="none" strike="noStrike" baseline="0">
                <a:solidFill>
                  <a:srgbClr val="000000"/>
                </a:solidFill>
                <a:latin typeface="Arial"/>
                <a:ea typeface="Arial"/>
                <a:cs typeface="Arial"/>
              </a:defRPr>
            </a:pPr>
            <a:r>
              <a:rPr lang="et-EE" sz="1800" b="0"/>
              <a:t>(mahuline juurdekasv korrutatud</a:t>
            </a:r>
            <a:r>
              <a:rPr lang="et-EE" sz="1800" b="0" baseline="0"/>
              <a:t> hinnaga)</a:t>
            </a:r>
            <a:endParaRPr lang="et-EE" sz="1800" b="0"/>
          </a:p>
        </c:rich>
      </c:tx>
      <c:layout>
        <c:manualLayout>
          <c:xMode val="edge"/>
          <c:yMode val="edge"/>
          <c:x val="0.24084350721420639"/>
          <c:y val="3.9151712887438822E-2"/>
        </c:manualLayout>
      </c:layout>
      <c:spPr>
        <a:noFill/>
        <a:ln w="25400">
          <a:noFill/>
        </a:ln>
      </c:spPr>
    </c:title>
    <c:plotArea>
      <c:layout>
        <c:manualLayout>
          <c:layoutTarget val="inner"/>
          <c:xMode val="edge"/>
          <c:yMode val="edge"/>
          <c:x val="0.12742339317722731"/>
          <c:y val="0.15225666122892875"/>
          <c:w val="0.80820375850001425"/>
          <c:h val="0.73844480696030534"/>
        </c:manualLayout>
      </c:layout>
      <c:scatterChart>
        <c:scatterStyle val="lineMarker"/>
        <c:ser>
          <c:idx val="0"/>
          <c:order val="0"/>
          <c:tx>
            <c:strRef>
              <c:f>'kasvukäigutab STANDTABELIGA'!$G$5</c:f>
              <c:strCache>
                <c:ptCount val="1"/>
                <c:pt idx="0">
                  <c:v>MÄND</c:v>
                </c:pt>
              </c:strCache>
            </c:strRef>
          </c:tx>
          <c:spPr>
            <a:ln w="25400">
              <a:solidFill>
                <a:schemeClr val="accent3">
                  <a:lumMod val="75000"/>
                </a:schemeClr>
              </a:solidFill>
              <a:prstDash val="solid"/>
            </a:ln>
          </c:spPr>
          <c:marker>
            <c:symbol val="none"/>
          </c:marker>
          <c:xVal>
            <c:numRef>
              <c:f>'kasvukäigutab STANDTABELIGA'!$F$6:$F$34</c:f>
              <c:numCache>
                <c:formatCode>General</c:formatCode>
                <c:ptCount val="2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numCache>
            </c:numRef>
          </c:xVal>
          <c:yVal>
            <c:numRef>
              <c:f>'kasvukäigutab STANDTABELIGA'!$G$6:$G$34</c:f>
              <c:numCache>
                <c:formatCode>General</c:formatCode>
                <c:ptCount val="29"/>
                <c:pt idx="0">
                  <c:v>0</c:v>
                </c:pt>
                <c:pt idx="1">
                  <c:v>0</c:v>
                </c:pt>
                <c:pt idx="2">
                  <c:v>0</c:v>
                </c:pt>
                <c:pt idx="3">
                  <c:v>0</c:v>
                </c:pt>
                <c:pt idx="4">
                  <c:v>0</c:v>
                </c:pt>
                <c:pt idx="5">
                  <c:v>0</c:v>
                </c:pt>
                <c:pt idx="6">
                  <c:v>0</c:v>
                </c:pt>
                <c:pt idx="7">
                  <c:v>2440</c:v>
                </c:pt>
                <c:pt idx="8">
                  <c:v>5600</c:v>
                </c:pt>
                <c:pt idx="9">
                  <c:v>12560</c:v>
                </c:pt>
                <c:pt idx="10">
                  <c:v>19030</c:v>
                </c:pt>
                <c:pt idx="11">
                  <c:v>38000</c:v>
                </c:pt>
                <c:pt idx="12">
                  <c:v>49440</c:v>
                </c:pt>
                <c:pt idx="13">
                  <c:v>66900</c:v>
                </c:pt>
                <c:pt idx="14">
                  <c:v>79200</c:v>
                </c:pt>
                <c:pt idx="15">
                  <c:v>98040</c:v>
                </c:pt>
                <c:pt idx="16">
                  <c:v>110400</c:v>
                </c:pt>
                <c:pt idx="17">
                  <c:v>132300</c:v>
                </c:pt>
                <c:pt idx="18">
                  <c:v>146640</c:v>
                </c:pt>
                <c:pt idx="19">
                  <c:v>158400</c:v>
                </c:pt>
                <c:pt idx="20">
                  <c:v>174000</c:v>
                </c:pt>
                <c:pt idx="21">
                  <c:v>181170</c:v>
                </c:pt>
                <c:pt idx="22">
                  <c:v>188928</c:v>
                </c:pt>
                <c:pt idx="23">
                  <c:v>195372</c:v>
                </c:pt>
                <c:pt idx="24">
                  <c:v>197400</c:v>
                </c:pt>
                <c:pt idx="25">
                  <c:v>197538</c:v>
                </c:pt>
                <c:pt idx="26">
                  <c:v>197015</c:v>
                </c:pt>
                <c:pt idx="27">
                  <c:v>189600</c:v>
                </c:pt>
                <c:pt idx="28">
                  <c:v>184125</c:v>
                </c:pt>
              </c:numCache>
            </c:numRef>
          </c:yVal>
          <c:smooth val="1"/>
        </c:ser>
        <c:ser>
          <c:idx val="1"/>
          <c:order val="1"/>
          <c:tx>
            <c:strRef>
              <c:f>'kasvukäigutab STANDTABELIGA'!$H$5</c:f>
              <c:strCache>
                <c:ptCount val="1"/>
                <c:pt idx="0">
                  <c:v>KUUSK</c:v>
                </c:pt>
              </c:strCache>
            </c:strRef>
          </c:tx>
          <c:spPr>
            <a:ln w="25400">
              <a:solidFill>
                <a:srgbClr val="7030A0"/>
              </a:solidFill>
              <a:prstDash val="solid"/>
            </a:ln>
          </c:spPr>
          <c:marker>
            <c:symbol val="none"/>
          </c:marker>
          <c:xVal>
            <c:numRef>
              <c:f>'kasvukäigutab STANDTABELIGA'!$F$6:$F$34</c:f>
              <c:numCache>
                <c:formatCode>General</c:formatCode>
                <c:ptCount val="2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numCache>
            </c:numRef>
          </c:xVal>
          <c:yVal>
            <c:numRef>
              <c:f>'kasvukäigutab STANDTABELIGA'!$H$6:$H$34</c:f>
              <c:numCache>
                <c:formatCode>General</c:formatCode>
                <c:ptCount val="29"/>
                <c:pt idx="0">
                  <c:v>0</c:v>
                </c:pt>
                <c:pt idx="1">
                  <c:v>0</c:v>
                </c:pt>
                <c:pt idx="2">
                  <c:v>0</c:v>
                </c:pt>
                <c:pt idx="3">
                  <c:v>0</c:v>
                </c:pt>
                <c:pt idx="4">
                  <c:v>0</c:v>
                </c:pt>
                <c:pt idx="5">
                  <c:v>0</c:v>
                </c:pt>
                <c:pt idx="6">
                  <c:v>0</c:v>
                </c:pt>
                <c:pt idx="7">
                  <c:v>3150</c:v>
                </c:pt>
                <c:pt idx="8">
                  <c:v>5950</c:v>
                </c:pt>
                <c:pt idx="9">
                  <c:v>13600</c:v>
                </c:pt>
                <c:pt idx="10">
                  <c:v>18360</c:v>
                </c:pt>
                <c:pt idx="11">
                  <c:v>39330</c:v>
                </c:pt>
                <c:pt idx="12">
                  <c:v>51030</c:v>
                </c:pt>
                <c:pt idx="13">
                  <c:v>66880</c:v>
                </c:pt>
                <c:pt idx="14">
                  <c:v>80150</c:v>
                </c:pt>
                <c:pt idx="15">
                  <c:v>100000</c:v>
                </c:pt>
                <c:pt idx="16">
                  <c:v>125120</c:v>
                </c:pt>
                <c:pt idx="17">
                  <c:v>141120</c:v>
                </c:pt>
                <c:pt idx="18">
                  <c:v>158500</c:v>
                </c:pt>
                <c:pt idx="19">
                  <c:v>170500</c:v>
                </c:pt>
                <c:pt idx="20">
                  <c:v>185640</c:v>
                </c:pt>
                <c:pt idx="21">
                  <c:v>198120</c:v>
                </c:pt>
                <c:pt idx="22">
                  <c:v>209990</c:v>
                </c:pt>
                <c:pt idx="23">
                  <c:v>223210</c:v>
                </c:pt>
                <c:pt idx="24">
                  <c:v>226980</c:v>
                </c:pt>
                <c:pt idx="25">
                  <c:v>226135</c:v>
                </c:pt>
                <c:pt idx="26">
                  <c:v>223125</c:v>
                </c:pt>
                <c:pt idx="27">
                  <c:v>210140</c:v>
                </c:pt>
                <c:pt idx="28">
                  <c:v>197880</c:v>
                </c:pt>
              </c:numCache>
            </c:numRef>
          </c:yVal>
          <c:smooth val="1"/>
        </c:ser>
        <c:ser>
          <c:idx val="2"/>
          <c:order val="2"/>
          <c:tx>
            <c:strRef>
              <c:f>'kasvukäigutab STANDTABELIGA'!$I$5</c:f>
              <c:strCache>
                <c:ptCount val="1"/>
                <c:pt idx="0">
                  <c:v>KASK</c:v>
                </c:pt>
              </c:strCache>
            </c:strRef>
          </c:tx>
          <c:spPr>
            <a:ln w="25400">
              <a:solidFill>
                <a:srgbClr val="00B0F0"/>
              </a:solidFill>
              <a:prstDash val="solid"/>
            </a:ln>
          </c:spPr>
          <c:marker>
            <c:symbol val="none"/>
          </c:marker>
          <c:xVal>
            <c:numRef>
              <c:f>'kasvukäigutab STANDTABELIGA'!$F$6:$F$34</c:f>
              <c:numCache>
                <c:formatCode>General</c:formatCode>
                <c:ptCount val="2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numCache>
            </c:numRef>
          </c:xVal>
          <c:yVal>
            <c:numRef>
              <c:f>'kasvukäigutab STANDTABELIGA'!$I$6:$I$34</c:f>
              <c:numCache>
                <c:formatCode>General</c:formatCode>
                <c:ptCount val="29"/>
                <c:pt idx="0">
                  <c:v>0</c:v>
                </c:pt>
                <c:pt idx="1">
                  <c:v>0</c:v>
                </c:pt>
                <c:pt idx="2">
                  <c:v>0</c:v>
                </c:pt>
                <c:pt idx="3">
                  <c:v>0</c:v>
                </c:pt>
                <c:pt idx="4">
                  <c:v>0</c:v>
                </c:pt>
                <c:pt idx="5">
                  <c:v>0</c:v>
                </c:pt>
                <c:pt idx="6">
                  <c:v>0</c:v>
                </c:pt>
                <c:pt idx="7">
                  <c:v>5040</c:v>
                </c:pt>
                <c:pt idx="8">
                  <c:v>12450</c:v>
                </c:pt>
                <c:pt idx="9">
                  <c:v>15200</c:v>
                </c:pt>
                <c:pt idx="10">
                  <c:v>19080</c:v>
                </c:pt>
                <c:pt idx="11">
                  <c:v>24000</c:v>
                </c:pt>
                <c:pt idx="12">
                  <c:v>29480</c:v>
                </c:pt>
                <c:pt idx="13">
                  <c:v>37000</c:v>
                </c:pt>
                <c:pt idx="14">
                  <c:v>45640</c:v>
                </c:pt>
                <c:pt idx="15">
                  <c:v>53400</c:v>
                </c:pt>
                <c:pt idx="16">
                  <c:v>66300</c:v>
                </c:pt>
                <c:pt idx="17">
                  <c:v>76320</c:v>
                </c:pt>
                <c:pt idx="18">
                  <c:v>88920</c:v>
                </c:pt>
                <c:pt idx="19">
                  <c:v>101680</c:v>
                </c:pt>
                <c:pt idx="20">
                  <c:v>106800</c:v>
                </c:pt>
                <c:pt idx="21">
                  <c:v>108680</c:v>
                </c:pt>
                <c:pt idx="22">
                  <c:v>106750</c:v>
                </c:pt>
                <c:pt idx="23">
                  <c:v>107250</c:v>
                </c:pt>
                <c:pt idx="24">
                  <c:v>103500</c:v>
                </c:pt>
                <c:pt idx="25">
                  <c:v>89600</c:v>
                </c:pt>
                <c:pt idx="26">
                  <c:v>72800</c:v>
                </c:pt>
                <c:pt idx="27">
                  <c:v>55000</c:v>
                </c:pt>
                <c:pt idx="28">
                  <c:v>50000</c:v>
                </c:pt>
              </c:numCache>
            </c:numRef>
          </c:yVal>
          <c:smooth val="1"/>
        </c:ser>
        <c:ser>
          <c:idx val="3"/>
          <c:order val="3"/>
          <c:tx>
            <c:strRef>
              <c:f>'kasvukäigutab STANDTABELIGA'!$J$5</c:f>
              <c:strCache>
                <c:ptCount val="1"/>
                <c:pt idx="0">
                  <c:v>HAAB ja LV ; LM</c:v>
                </c:pt>
              </c:strCache>
            </c:strRef>
          </c:tx>
          <c:spPr>
            <a:ln w="25400">
              <a:solidFill>
                <a:srgbClr val="92D050"/>
              </a:solidFill>
              <a:prstDash val="solid"/>
            </a:ln>
          </c:spPr>
          <c:marker>
            <c:symbol val="square"/>
            <c:size val="6"/>
            <c:spPr>
              <a:solidFill>
                <a:srgbClr val="FFFF00"/>
              </a:solidFill>
            </c:spPr>
          </c:marker>
          <c:xVal>
            <c:numRef>
              <c:f>'kasvukäigutab STANDTABELIGA'!$F$6:$F$34</c:f>
              <c:numCache>
                <c:formatCode>General</c:formatCode>
                <c:ptCount val="2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numCache>
            </c:numRef>
          </c:xVal>
          <c:yVal>
            <c:numRef>
              <c:f>'kasvukäigutab STANDTABELIGA'!$J$6:$J$34</c:f>
              <c:numCache>
                <c:formatCode>General</c:formatCode>
                <c:ptCount val="29"/>
                <c:pt idx="0">
                  <c:v>0</c:v>
                </c:pt>
                <c:pt idx="1">
                  <c:v>0</c:v>
                </c:pt>
                <c:pt idx="2">
                  <c:v>0</c:v>
                </c:pt>
                <c:pt idx="3">
                  <c:v>0</c:v>
                </c:pt>
                <c:pt idx="4">
                  <c:v>0</c:v>
                </c:pt>
                <c:pt idx="5">
                  <c:v>0</c:v>
                </c:pt>
                <c:pt idx="6">
                  <c:v>0</c:v>
                </c:pt>
                <c:pt idx="7">
                  <c:v>2640</c:v>
                </c:pt>
                <c:pt idx="8">
                  <c:v>4950</c:v>
                </c:pt>
                <c:pt idx="9">
                  <c:v>6780</c:v>
                </c:pt>
                <c:pt idx="10">
                  <c:v>10240</c:v>
                </c:pt>
                <c:pt idx="11">
                  <c:v>14300</c:v>
                </c:pt>
                <c:pt idx="12">
                  <c:v>19200</c:v>
                </c:pt>
                <c:pt idx="13">
                  <c:v>28160</c:v>
                </c:pt>
                <c:pt idx="14">
                  <c:v>38600</c:v>
                </c:pt>
                <c:pt idx="15">
                  <c:v>44730</c:v>
                </c:pt>
                <c:pt idx="16">
                  <c:v>46600</c:v>
                </c:pt>
                <c:pt idx="17">
                  <c:v>48260</c:v>
                </c:pt>
                <c:pt idx="18">
                  <c:v>49860</c:v>
                </c:pt>
                <c:pt idx="19">
                  <c:v>48000</c:v>
                </c:pt>
                <c:pt idx="20">
                  <c:v>45500</c:v>
                </c:pt>
                <c:pt idx="21">
                  <c:v>41760</c:v>
                </c:pt>
                <c:pt idx="22">
                  <c:v>29760</c:v>
                </c:pt>
                <c:pt idx="23">
                  <c:v>23880</c:v>
                </c:pt>
                <c:pt idx="24">
                  <c:v>16960</c:v>
                </c:pt>
                <c:pt idx="25">
                  <c:v>9000</c:v>
                </c:pt>
                <c:pt idx="26">
                  <c:v>9500</c:v>
                </c:pt>
                <c:pt idx="27">
                  <c:v>5000</c:v>
                </c:pt>
                <c:pt idx="28">
                  <c:v>0</c:v>
                </c:pt>
              </c:numCache>
            </c:numRef>
          </c:yVal>
          <c:smooth val="1"/>
        </c:ser>
        <c:axId val="64150528"/>
        <c:axId val="64157184"/>
      </c:scatterChart>
      <c:valAx>
        <c:axId val="64150528"/>
        <c:scaling>
          <c:orientation val="minMax"/>
          <c:max val="30"/>
          <c:min val="5"/>
        </c:scaling>
        <c:delete val="1"/>
        <c:axPos val="b"/>
        <c:title>
          <c:tx>
            <c:rich>
              <a:bodyPr/>
              <a:lstStyle/>
              <a:p>
                <a:pPr>
                  <a:defRPr sz="1600" b="1" i="0" u="none" strike="noStrike" baseline="0">
                    <a:solidFill>
                      <a:srgbClr val="000000"/>
                    </a:solidFill>
                    <a:latin typeface="Arial"/>
                    <a:ea typeface="Arial"/>
                    <a:cs typeface="Arial"/>
                  </a:defRPr>
                </a:pPr>
                <a:r>
                  <a:rPr lang="en-US" sz="1600"/>
                  <a:t>VANUS</a:t>
                </a:r>
              </a:p>
            </c:rich>
          </c:tx>
          <c:layout>
            <c:manualLayout>
              <c:xMode val="edge"/>
              <c:yMode val="edge"/>
              <c:x val="0.55604883462819288"/>
              <c:y val="0.9021207177814029"/>
            </c:manualLayout>
          </c:layout>
          <c:spPr>
            <a:noFill/>
            <a:ln w="25400">
              <a:noFill/>
            </a:ln>
          </c:spPr>
        </c:title>
        <c:numFmt formatCode="General" sourceLinked="1"/>
        <c:tickLblPos val="none"/>
        <c:crossAx val="64157184"/>
        <c:crosses val="autoZero"/>
        <c:crossBetween val="midCat"/>
      </c:valAx>
      <c:valAx>
        <c:axId val="64157184"/>
        <c:scaling>
          <c:orientation val="minMax"/>
        </c:scaling>
        <c:delete val="1"/>
        <c:axPos val="l"/>
        <c:majorGridlines>
          <c:spPr>
            <a:ln w="3175">
              <a:solidFill>
                <a:srgbClr val="000000"/>
              </a:solidFill>
              <a:prstDash val="solid"/>
            </a:ln>
          </c:spPr>
        </c:majorGridlines>
        <c:title>
          <c:tx>
            <c:rich>
              <a:bodyPr/>
              <a:lstStyle/>
              <a:p>
                <a:pPr>
                  <a:defRPr sz="1800" b="1" i="0" u="none" strike="noStrike" baseline="0">
                    <a:solidFill>
                      <a:srgbClr val="000000"/>
                    </a:solidFill>
                    <a:latin typeface="Arial"/>
                    <a:ea typeface="Arial"/>
                    <a:cs typeface="Arial"/>
                  </a:defRPr>
                </a:pPr>
                <a:r>
                  <a:rPr lang="et-EE" sz="1800"/>
                  <a:t>tootlikkus € / HA </a:t>
                </a:r>
              </a:p>
            </c:rich>
          </c:tx>
          <c:layout>
            <c:manualLayout>
              <c:xMode val="edge"/>
              <c:yMode val="edge"/>
              <c:x val="6.4005818419779786E-2"/>
              <c:y val="0.36799074373186397"/>
            </c:manualLayout>
          </c:layout>
          <c:spPr>
            <a:noFill/>
            <a:ln w="25400">
              <a:noFill/>
            </a:ln>
          </c:spPr>
        </c:title>
        <c:numFmt formatCode="General" sourceLinked="1"/>
        <c:tickLblPos val="none"/>
        <c:crossAx val="64150528"/>
        <c:crosses val="autoZero"/>
        <c:crossBetween val="midCat"/>
      </c:valAx>
      <c:spPr>
        <a:noFill/>
        <a:ln w="12700">
          <a:solidFill>
            <a:srgbClr val="000000"/>
          </a:solidFill>
          <a:prstDash val="solid"/>
        </a:ln>
      </c:spPr>
    </c:plotArea>
    <c:legend>
      <c:legendPos val="b"/>
      <c:layout>
        <c:manualLayout>
          <c:xMode val="edge"/>
          <c:yMode val="edge"/>
          <c:x val="0.16237967204408135"/>
          <c:y val="0.17836943732157781"/>
          <c:w val="0.16899699832133633"/>
          <c:h val="0.46782226226605089"/>
        </c:manualLayout>
      </c:layou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t-EE"/>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t-EE"/>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t-EE"/>
  <c:chart>
    <c:title>
      <c:layout>
        <c:manualLayout>
          <c:xMode val="edge"/>
          <c:yMode val="edge"/>
          <c:x val="0.2780693350831146"/>
          <c:y val="2.7777777777777821E-2"/>
        </c:manualLayout>
      </c:layout>
    </c:title>
    <c:view3D>
      <c:rAngAx val="1"/>
    </c:view3D>
    <c:plotArea>
      <c:layout/>
      <c:bar3DChart>
        <c:barDir val="col"/>
        <c:grouping val="clustered"/>
        <c:ser>
          <c:idx val="2"/>
          <c:order val="0"/>
          <c:tx>
            <c:strRef>
              <c:f>Sheet2!$F$3:$F$4</c:f>
              <c:strCache>
                <c:ptCount val="1"/>
                <c:pt idx="0">
                  <c:v>üldtootlikkus €/ha/a</c:v>
                </c:pt>
              </c:strCache>
            </c:strRef>
          </c:tx>
          <c:dPt>
            <c:idx val="0"/>
            <c:spPr>
              <a:solidFill>
                <a:srgbClr val="DB5A13"/>
              </a:solidFill>
            </c:spPr>
          </c:dPt>
          <c:dPt>
            <c:idx val="1"/>
            <c:spPr>
              <a:solidFill>
                <a:schemeClr val="accent6">
                  <a:lumMod val="75000"/>
                </a:schemeClr>
              </a:solidFill>
            </c:spPr>
          </c:dPt>
          <c:dPt>
            <c:idx val="2"/>
            <c:spPr>
              <a:solidFill>
                <a:schemeClr val="bg2">
                  <a:lumMod val="25000"/>
                </a:schemeClr>
              </a:solidFill>
            </c:spPr>
          </c:dPt>
          <c:dPt>
            <c:idx val="3"/>
            <c:spPr>
              <a:solidFill>
                <a:srgbClr val="22782C"/>
              </a:solidFill>
            </c:spPr>
          </c:dPt>
          <c:dPt>
            <c:idx val="4"/>
            <c:spPr>
              <a:solidFill>
                <a:srgbClr val="FFFF00"/>
              </a:solidFill>
            </c:spPr>
          </c:dPt>
          <c:cat>
            <c:strRef>
              <c:f>Sheet2!$C$5:$C$9</c:f>
              <c:strCache>
                <c:ptCount val="5"/>
                <c:pt idx="0">
                  <c:v>Mänd</c:v>
                </c:pt>
                <c:pt idx="1">
                  <c:v>Kuusk</c:v>
                </c:pt>
                <c:pt idx="2">
                  <c:v>Kask</c:v>
                </c:pt>
                <c:pt idx="3">
                  <c:v>Haab</c:v>
                </c:pt>
                <c:pt idx="4">
                  <c:v>Lepp</c:v>
                </c:pt>
              </c:strCache>
            </c:strRef>
          </c:cat>
          <c:val>
            <c:numRef>
              <c:f>Sheet2!$F$5:$F$9</c:f>
              <c:numCache>
                <c:formatCode>0</c:formatCode>
                <c:ptCount val="5"/>
                <c:pt idx="0">
                  <c:v>210</c:v>
                </c:pt>
                <c:pt idx="1">
                  <c:v>292.39999999999986</c:v>
                </c:pt>
                <c:pt idx="2">
                  <c:v>120</c:v>
                </c:pt>
                <c:pt idx="3">
                  <c:v>107.2</c:v>
                </c:pt>
                <c:pt idx="4">
                  <c:v>39</c:v>
                </c:pt>
              </c:numCache>
            </c:numRef>
          </c:val>
        </c:ser>
        <c:shape val="cone"/>
        <c:axId val="65502208"/>
        <c:axId val="63906560"/>
        <c:axId val="0"/>
      </c:bar3DChart>
      <c:catAx>
        <c:axId val="65502208"/>
        <c:scaling>
          <c:orientation val="minMax"/>
        </c:scaling>
        <c:axPos val="b"/>
        <c:tickLblPos val="nextTo"/>
        <c:crossAx val="63906560"/>
        <c:crosses val="autoZero"/>
        <c:auto val="1"/>
        <c:lblAlgn val="ctr"/>
        <c:lblOffset val="100"/>
      </c:catAx>
      <c:valAx>
        <c:axId val="63906560"/>
        <c:scaling>
          <c:orientation val="minMax"/>
        </c:scaling>
        <c:axPos val="l"/>
        <c:majorGridlines/>
        <c:numFmt formatCode="0" sourceLinked="1"/>
        <c:tickLblPos val="nextTo"/>
        <c:crossAx val="65502208"/>
        <c:crosses val="autoZero"/>
        <c:crossBetween val="between"/>
      </c:valAx>
    </c:plotArea>
    <c:legend>
      <c:legendPos val="r"/>
      <c:layout/>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0.40975</cdr:x>
      <cdr:y>0.24697</cdr:y>
    </cdr:from>
    <cdr:to>
      <cdr:x>0.68292</cdr:x>
      <cdr:y>0.29403</cdr:y>
    </cdr:to>
    <cdr:sp macro="" textlink="">
      <cdr:nvSpPr>
        <cdr:cNvPr id="2" name="Rounded Rectangle 1"/>
        <cdr:cNvSpPr/>
      </cdr:nvSpPr>
      <cdr:spPr>
        <a:xfrm xmlns:a="http://schemas.openxmlformats.org/drawingml/2006/main">
          <a:off x="3456384" y="1511449"/>
          <a:ext cx="2304256" cy="288032"/>
        </a:xfrm>
        <a:prstGeom xmlns:a="http://schemas.openxmlformats.org/drawingml/2006/main" prst="round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t-EE" sz="1200" dirty="0" smtClean="0"/>
            <a:t>Juurdekasvu vähenemine</a:t>
          </a:r>
          <a:endParaRPr lang="et-EE" sz="1200" dirty="0"/>
        </a:p>
      </cdr:txBody>
    </cdr:sp>
  </cdr:relSizeAnchor>
  <cdr:relSizeAnchor xmlns:cdr="http://schemas.openxmlformats.org/drawingml/2006/chartDrawing">
    <cdr:from>
      <cdr:x>0.52926</cdr:x>
      <cdr:y>0.3058</cdr:y>
    </cdr:from>
    <cdr:to>
      <cdr:x>0.64024</cdr:x>
      <cdr:y>0.50582</cdr:y>
    </cdr:to>
    <cdr:sp macro="" textlink="">
      <cdr:nvSpPr>
        <cdr:cNvPr id="14" name="Straight Arrow Connector 13"/>
        <cdr:cNvSpPr/>
      </cdr:nvSpPr>
      <cdr:spPr>
        <a:xfrm xmlns:a="http://schemas.openxmlformats.org/drawingml/2006/main">
          <a:off x="4464496" y="1871489"/>
          <a:ext cx="936104" cy="1224136"/>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t-EE"/>
        </a:p>
      </cdr:txBody>
    </cdr:sp>
  </cdr:relSizeAnchor>
  <cdr:relSizeAnchor xmlns:cdr="http://schemas.openxmlformats.org/drawingml/2006/chartDrawing">
    <cdr:from>
      <cdr:x>0.69146</cdr:x>
      <cdr:y>0.22344</cdr:y>
    </cdr:from>
    <cdr:to>
      <cdr:x>0.75975</cdr:x>
      <cdr:y>0.25874</cdr:y>
    </cdr:to>
    <cdr:sp macro="" textlink="">
      <cdr:nvSpPr>
        <cdr:cNvPr id="16" name="Straight Arrow Connector 15"/>
        <cdr:cNvSpPr/>
      </cdr:nvSpPr>
      <cdr:spPr>
        <a:xfrm xmlns:a="http://schemas.openxmlformats.org/drawingml/2006/main" flipV="1">
          <a:off x="5832648" y="1367433"/>
          <a:ext cx="576064" cy="216024"/>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t-EE"/>
        </a:p>
      </cdr:txBody>
    </cdr:sp>
  </cdr:relSizeAnchor>
  <cdr:relSizeAnchor xmlns:cdr="http://schemas.openxmlformats.org/drawingml/2006/chartDrawing">
    <cdr:from>
      <cdr:x>0.69146</cdr:x>
      <cdr:y>0.2705</cdr:y>
    </cdr:from>
    <cdr:to>
      <cdr:x>0.76829</cdr:x>
      <cdr:y>0.28227</cdr:y>
    </cdr:to>
    <cdr:sp macro="" textlink="">
      <cdr:nvSpPr>
        <cdr:cNvPr id="18" name="Straight Arrow Connector 17"/>
        <cdr:cNvSpPr/>
      </cdr:nvSpPr>
      <cdr:spPr>
        <a:xfrm xmlns:a="http://schemas.openxmlformats.org/drawingml/2006/main">
          <a:off x="5832648" y="1655465"/>
          <a:ext cx="648072" cy="72008"/>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t-EE"/>
        </a:p>
      </cdr:txBody>
    </cdr:sp>
  </cdr:relSizeAnchor>
</c:userShapes>
</file>

<file path=ppt/drawings/drawing2.xml><?xml version="1.0" encoding="utf-8"?>
<c:userShapes xmlns:c="http://schemas.openxmlformats.org/drawingml/2006/chart">
  <cdr:relSizeAnchor xmlns:cdr="http://schemas.openxmlformats.org/drawingml/2006/chartDrawing">
    <cdr:from>
      <cdr:x>0.70853</cdr:x>
      <cdr:y>0.39993</cdr:y>
    </cdr:from>
    <cdr:to>
      <cdr:x>1</cdr:x>
      <cdr:y>0.45876</cdr:y>
    </cdr:to>
    <cdr:sp macro="" textlink="">
      <cdr:nvSpPr>
        <cdr:cNvPr id="3" name="Rounded Rectangle 2"/>
        <cdr:cNvSpPr/>
      </cdr:nvSpPr>
      <cdr:spPr>
        <a:xfrm xmlns:a="http://schemas.openxmlformats.org/drawingml/2006/main">
          <a:off x="5976664" y="2447553"/>
          <a:ext cx="2458616" cy="360040"/>
        </a:xfrm>
        <a:prstGeom xmlns:a="http://schemas.openxmlformats.org/drawingml/2006/main" prst="round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t-EE" sz="1400" dirty="0" smtClean="0"/>
            <a:t>Kvaliteedi  (hinna) langus</a:t>
          </a:r>
          <a:endParaRPr lang="et-EE" sz="1400" dirty="0"/>
        </a:p>
      </cdr:txBody>
    </cdr:sp>
  </cdr:relSizeAnchor>
  <cdr:relSizeAnchor xmlns:cdr="http://schemas.openxmlformats.org/drawingml/2006/chartDrawing">
    <cdr:from>
      <cdr:x>0.40975</cdr:x>
      <cdr:y>0.24697</cdr:y>
    </cdr:from>
    <cdr:to>
      <cdr:x>0.68292</cdr:x>
      <cdr:y>0.29403</cdr:y>
    </cdr:to>
    <cdr:sp macro="" textlink="">
      <cdr:nvSpPr>
        <cdr:cNvPr id="2" name="Rounded Rectangle 1"/>
        <cdr:cNvSpPr/>
      </cdr:nvSpPr>
      <cdr:spPr>
        <a:xfrm xmlns:a="http://schemas.openxmlformats.org/drawingml/2006/main">
          <a:off x="3456384" y="1511449"/>
          <a:ext cx="2304256" cy="288032"/>
        </a:xfrm>
        <a:prstGeom xmlns:a="http://schemas.openxmlformats.org/drawingml/2006/main" prst="round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t-EE" sz="1200" dirty="0" smtClean="0"/>
            <a:t>Juurdekasvu vähenemine</a:t>
          </a:r>
          <a:endParaRPr lang="et-EE" sz="1200" dirty="0"/>
        </a:p>
      </cdr:txBody>
    </cdr:sp>
  </cdr:relSizeAnchor>
  <cdr:relSizeAnchor xmlns:cdr="http://schemas.openxmlformats.org/drawingml/2006/chartDrawing">
    <cdr:from>
      <cdr:x>0.89634</cdr:x>
      <cdr:y>0.2705</cdr:y>
    </cdr:from>
    <cdr:to>
      <cdr:x>0.93048</cdr:x>
      <cdr:y>0.38816</cdr:y>
    </cdr:to>
    <cdr:sp macro="" textlink="">
      <cdr:nvSpPr>
        <cdr:cNvPr id="8" name="Straight Arrow Connector 7"/>
        <cdr:cNvSpPr/>
      </cdr:nvSpPr>
      <cdr:spPr>
        <a:xfrm xmlns:a="http://schemas.openxmlformats.org/drawingml/2006/main" flipH="1" flipV="1">
          <a:off x="7560840" y="1655465"/>
          <a:ext cx="288032" cy="72008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t-EE"/>
        </a:p>
      </cdr:txBody>
    </cdr:sp>
  </cdr:relSizeAnchor>
  <cdr:relSizeAnchor xmlns:cdr="http://schemas.openxmlformats.org/drawingml/2006/chartDrawing">
    <cdr:from>
      <cdr:x>0.86219</cdr:x>
      <cdr:y>0.29403</cdr:y>
    </cdr:from>
    <cdr:to>
      <cdr:x>0.87073</cdr:x>
      <cdr:y>0.38816</cdr:y>
    </cdr:to>
    <cdr:sp macro="" textlink="">
      <cdr:nvSpPr>
        <cdr:cNvPr id="10" name="Straight Arrow Connector 9"/>
        <cdr:cNvSpPr/>
      </cdr:nvSpPr>
      <cdr:spPr>
        <a:xfrm xmlns:a="http://schemas.openxmlformats.org/drawingml/2006/main" flipV="1">
          <a:off x="7272808" y="1799481"/>
          <a:ext cx="72008" cy="576064"/>
        </a:xfrm>
        <a:prstGeom xmlns:a="http://schemas.openxmlformats.org/drawingml/2006/main" prst="straightConnector1">
          <a:avLst/>
        </a:prstGeom>
        <a:ln xmlns:a="http://schemas.openxmlformats.org/drawingml/2006/main" w="190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t-EE"/>
        </a:p>
      </cdr:txBody>
    </cdr:sp>
  </cdr:relSizeAnchor>
  <cdr:relSizeAnchor xmlns:cdr="http://schemas.openxmlformats.org/drawingml/2006/chartDrawing">
    <cdr:from>
      <cdr:x>0.81951</cdr:x>
      <cdr:y>0.47053</cdr:y>
    </cdr:from>
    <cdr:to>
      <cdr:x>0.87926</cdr:x>
      <cdr:y>0.49406</cdr:y>
    </cdr:to>
    <cdr:sp macro="" textlink="">
      <cdr:nvSpPr>
        <cdr:cNvPr id="12" name="Straight Arrow Connector 11"/>
        <cdr:cNvSpPr/>
      </cdr:nvSpPr>
      <cdr:spPr>
        <a:xfrm xmlns:a="http://schemas.openxmlformats.org/drawingml/2006/main" flipH="1">
          <a:off x="6912768" y="2879601"/>
          <a:ext cx="504056" cy="144016"/>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t-EE"/>
        </a:p>
      </cdr:txBody>
    </cdr:sp>
  </cdr:relSizeAnchor>
  <cdr:relSizeAnchor xmlns:cdr="http://schemas.openxmlformats.org/drawingml/2006/chartDrawing">
    <cdr:from>
      <cdr:x>0.52926</cdr:x>
      <cdr:y>0.3058</cdr:y>
    </cdr:from>
    <cdr:to>
      <cdr:x>0.64024</cdr:x>
      <cdr:y>0.50582</cdr:y>
    </cdr:to>
    <cdr:sp macro="" textlink="">
      <cdr:nvSpPr>
        <cdr:cNvPr id="14" name="Straight Arrow Connector 13"/>
        <cdr:cNvSpPr/>
      </cdr:nvSpPr>
      <cdr:spPr>
        <a:xfrm xmlns:a="http://schemas.openxmlformats.org/drawingml/2006/main">
          <a:off x="4464496" y="1871489"/>
          <a:ext cx="936104" cy="1224136"/>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t-EE"/>
        </a:p>
      </cdr:txBody>
    </cdr:sp>
  </cdr:relSizeAnchor>
  <cdr:relSizeAnchor xmlns:cdr="http://schemas.openxmlformats.org/drawingml/2006/chartDrawing">
    <cdr:from>
      <cdr:x>0.69146</cdr:x>
      <cdr:y>0.22344</cdr:y>
    </cdr:from>
    <cdr:to>
      <cdr:x>0.75975</cdr:x>
      <cdr:y>0.25874</cdr:y>
    </cdr:to>
    <cdr:sp macro="" textlink="">
      <cdr:nvSpPr>
        <cdr:cNvPr id="16" name="Straight Arrow Connector 15"/>
        <cdr:cNvSpPr/>
      </cdr:nvSpPr>
      <cdr:spPr>
        <a:xfrm xmlns:a="http://schemas.openxmlformats.org/drawingml/2006/main" flipV="1">
          <a:off x="5832648" y="1367433"/>
          <a:ext cx="576064" cy="216024"/>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t-EE"/>
        </a:p>
      </cdr:txBody>
    </cdr:sp>
  </cdr:relSizeAnchor>
  <cdr:relSizeAnchor xmlns:cdr="http://schemas.openxmlformats.org/drawingml/2006/chartDrawing">
    <cdr:from>
      <cdr:x>0.69146</cdr:x>
      <cdr:y>0.2705</cdr:y>
    </cdr:from>
    <cdr:to>
      <cdr:x>0.76829</cdr:x>
      <cdr:y>0.28227</cdr:y>
    </cdr:to>
    <cdr:sp macro="" textlink="">
      <cdr:nvSpPr>
        <cdr:cNvPr id="18" name="Straight Arrow Connector 17"/>
        <cdr:cNvSpPr/>
      </cdr:nvSpPr>
      <cdr:spPr>
        <a:xfrm xmlns:a="http://schemas.openxmlformats.org/drawingml/2006/main">
          <a:off x="5832648" y="1655465"/>
          <a:ext cx="648072" cy="72008"/>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t-E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7541835-40E7-46A3-8E72-7E876AE5928D}" type="datetimeFigureOut">
              <a:rPr lang="et-EE"/>
              <a:pPr>
                <a:defRPr/>
              </a:pPr>
              <a:t>30.09.2013</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t-E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t-E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7F440E5-2994-4C05-BF7A-9B129256B2D8}" type="slidenum">
              <a:rPr lang="et-EE"/>
              <a:pPr>
                <a:defRPr/>
              </a:pPr>
              <a:t>‹#›</a:t>
            </a:fld>
            <a:endParaRPr lang="et-E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t-EE" smtClean="0"/>
          </a:p>
        </p:txBody>
      </p:sp>
      <p:sp>
        <p:nvSpPr>
          <p:cNvPr id="16388"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t-EE" smtClean="0"/>
              <a:t>Copyright    O.Udam</a:t>
            </a:r>
          </a:p>
        </p:txBody>
      </p:sp>
      <p:sp>
        <p:nvSpPr>
          <p:cNvPr id="16389"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t-EE" smtClean="0"/>
              <a:t>METSADE MAJANDAMINE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D7C11DB1-5A2B-4F96-8E8B-0D3E95EFAF40}" type="datetime1">
              <a:rPr lang="et-EE" smtClean="0"/>
              <a:pPr>
                <a:defRPr/>
              </a:pPr>
              <a:t>30.09.2013</a:t>
            </a:fld>
            <a:endParaRPr lang="et-EE"/>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t-EE" smtClean="0"/>
              <a:t>Tallinn     1.10.2013     </a:t>
            </a:r>
            <a:endParaRPr lang="et-EE"/>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F0F95A2-664D-4837-9610-1C020F3F9168}" type="slidenum">
              <a:rPr lang="et-EE"/>
              <a:pPr>
                <a:defRPr/>
              </a:pPr>
              <a:t>‹#›</a:t>
            </a:fld>
            <a:endParaRPr lang="et-E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CE9AF3B-C7B7-4087-966B-82D1418C9D62}" type="datetime1">
              <a:rPr lang="et-EE" smtClean="0"/>
              <a:pPr>
                <a:defRPr/>
              </a:pPr>
              <a:t>30.09.2013</a:t>
            </a:fld>
            <a:endParaRPr lang="et-EE"/>
          </a:p>
        </p:txBody>
      </p:sp>
      <p:sp>
        <p:nvSpPr>
          <p:cNvPr id="5" name="Footer Placeholder 21"/>
          <p:cNvSpPr>
            <a:spLocks noGrp="1"/>
          </p:cNvSpPr>
          <p:nvPr>
            <p:ph type="ftr" sz="quarter" idx="11"/>
          </p:nvPr>
        </p:nvSpPr>
        <p:spPr/>
        <p:txBody>
          <a:bodyPr/>
          <a:lstStyle>
            <a:lvl1pPr>
              <a:defRPr/>
            </a:lvl1pPr>
          </a:lstStyle>
          <a:p>
            <a:pPr>
              <a:defRPr/>
            </a:pPr>
            <a:r>
              <a:rPr lang="et-EE" smtClean="0"/>
              <a:t>Tallinn     1.10.2013     </a:t>
            </a:r>
            <a:endParaRPr lang="et-EE"/>
          </a:p>
        </p:txBody>
      </p:sp>
      <p:sp>
        <p:nvSpPr>
          <p:cNvPr id="6" name="Slide Number Placeholder 17"/>
          <p:cNvSpPr>
            <a:spLocks noGrp="1"/>
          </p:cNvSpPr>
          <p:nvPr>
            <p:ph type="sldNum" sz="quarter" idx="12"/>
          </p:nvPr>
        </p:nvSpPr>
        <p:spPr/>
        <p:txBody>
          <a:bodyPr/>
          <a:lstStyle>
            <a:lvl1pPr>
              <a:defRPr/>
            </a:lvl1pPr>
          </a:lstStyle>
          <a:p>
            <a:pPr>
              <a:defRPr/>
            </a:pPr>
            <a:fld id="{2C0C87CF-5E57-412B-BC4F-7B346759AF0E}" type="slidenum">
              <a:rPr lang="et-EE"/>
              <a:pPr>
                <a:defRPr/>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A648060-3140-435A-8949-32760FA623BD}" type="datetime1">
              <a:rPr lang="et-EE" smtClean="0"/>
              <a:pPr>
                <a:defRPr/>
              </a:pPr>
              <a:t>30.09.2013</a:t>
            </a:fld>
            <a:endParaRPr lang="et-EE"/>
          </a:p>
        </p:txBody>
      </p:sp>
      <p:sp>
        <p:nvSpPr>
          <p:cNvPr id="5" name="Footer Placeholder 21"/>
          <p:cNvSpPr>
            <a:spLocks noGrp="1"/>
          </p:cNvSpPr>
          <p:nvPr>
            <p:ph type="ftr" sz="quarter" idx="11"/>
          </p:nvPr>
        </p:nvSpPr>
        <p:spPr/>
        <p:txBody>
          <a:bodyPr/>
          <a:lstStyle>
            <a:lvl1pPr>
              <a:defRPr/>
            </a:lvl1pPr>
          </a:lstStyle>
          <a:p>
            <a:pPr>
              <a:defRPr/>
            </a:pPr>
            <a:r>
              <a:rPr lang="et-EE" smtClean="0"/>
              <a:t>Tallinn     1.10.2013     </a:t>
            </a:r>
            <a:endParaRPr lang="et-EE"/>
          </a:p>
        </p:txBody>
      </p:sp>
      <p:sp>
        <p:nvSpPr>
          <p:cNvPr id="6" name="Slide Number Placeholder 17"/>
          <p:cNvSpPr>
            <a:spLocks noGrp="1"/>
          </p:cNvSpPr>
          <p:nvPr>
            <p:ph type="sldNum" sz="quarter" idx="12"/>
          </p:nvPr>
        </p:nvSpPr>
        <p:spPr/>
        <p:txBody>
          <a:bodyPr/>
          <a:lstStyle>
            <a:lvl1pPr>
              <a:defRPr/>
            </a:lvl1pPr>
          </a:lstStyle>
          <a:p>
            <a:pPr>
              <a:defRPr/>
            </a:pPr>
            <a:fld id="{A859CDE7-EC2F-4D27-AECD-8483BC49127D}" type="slidenum">
              <a:rPr lang="et-EE"/>
              <a:pPr>
                <a:defRPr/>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497196F-BE3D-46AF-96F9-181CBBDEAAA5}" type="datetime1">
              <a:rPr lang="et-EE" smtClean="0"/>
              <a:pPr>
                <a:defRPr/>
              </a:pPr>
              <a:t>30.09.2013</a:t>
            </a:fld>
            <a:endParaRPr lang="et-EE"/>
          </a:p>
        </p:txBody>
      </p:sp>
      <p:sp>
        <p:nvSpPr>
          <p:cNvPr id="5" name="Footer Placeholder 21"/>
          <p:cNvSpPr>
            <a:spLocks noGrp="1"/>
          </p:cNvSpPr>
          <p:nvPr>
            <p:ph type="ftr" sz="quarter" idx="11"/>
          </p:nvPr>
        </p:nvSpPr>
        <p:spPr/>
        <p:txBody>
          <a:bodyPr/>
          <a:lstStyle>
            <a:lvl1pPr>
              <a:defRPr/>
            </a:lvl1pPr>
          </a:lstStyle>
          <a:p>
            <a:pPr>
              <a:defRPr/>
            </a:pPr>
            <a:r>
              <a:rPr lang="et-EE" smtClean="0"/>
              <a:t>Tallinn     1.10.2013     </a:t>
            </a:r>
            <a:endParaRPr lang="et-EE"/>
          </a:p>
        </p:txBody>
      </p:sp>
      <p:sp>
        <p:nvSpPr>
          <p:cNvPr id="6" name="Slide Number Placeholder 17"/>
          <p:cNvSpPr>
            <a:spLocks noGrp="1"/>
          </p:cNvSpPr>
          <p:nvPr>
            <p:ph type="sldNum" sz="quarter" idx="12"/>
          </p:nvPr>
        </p:nvSpPr>
        <p:spPr/>
        <p:txBody>
          <a:bodyPr/>
          <a:lstStyle>
            <a:lvl1pPr>
              <a:defRPr/>
            </a:lvl1pPr>
          </a:lstStyle>
          <a:p>
            <a:pPr>
              <a:defRPr/>
            </a:pPr>
            <a:fld id="{BD1AB9E1-9686-40B0-8B86-BC31FAED3F9C}" type="slidenum">
              <a:rPr lang="et-EE"/>
              <a:pPr>
                <a:defRPr/>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33127329-B116-427F-93D1-40F7D358F710}" type="datetime1">
              <a:rPr lang="et-EE" smtClean="0"/>
              <a:pPr>
                <a:defRPr/>
              </a:pPr>
              <a:t>30.09.2013</a:t>
            </a:fld>
            <a:endParaRPr lang="et-EE"/>
          </a:p>
        </p:txBody>
      </p:sp>
      <p:sp>
        <p:nvSpPr>
          <p:cNvPr id="7" name="Footer Placeholder 4"/>
          <p:cNvSpPr>
            <a:spLocks noGrp="1"/>
          </p:cNvSpPr>
          <p:nvPr>
            <p:ph type="ftr" sz="quarter" idx="11"/>
          </p:nvPr>
        </p:nvSpPr>
        <p:spPr/>
        <p:txBody>
          <a:bodyPr/>
          <a:lstStyle>
            <a:lvl1pPr>
              <a:defRPr/>
            </a:lvl1pPr>
            <a:extLst/>
          </a:lstStyle>
          <a:p>
            <a:pPr>
              <a:defRPr/>
            </a:pPr>
            <a:r>
              <a:rPr lang="et-EE" smtClean="0"/>
              <a:t>Tallinn     1.10.2013     </a:t>
            </a:r>
            <a:endParaRPr lang="et-EE"/>
          </a:p>
        </p:txBody>
      </p:sp>
      <p:sp>
        <p:nvSpPr>
          <p:cNvPr id="8" name="Slide Number Placeholder 5"/>
          <p:cNvSpPr>
            <a:spLocks noGrp="1"/>
          </p:cNvSpPr>
          <p:nvPr>
            <p:ph type="sldNum" sz="quarter" idx="12"/>
          </p:nvPr>
        </p:nvSpPr>
        <p:spPr/>
        <p:txBody>
          <a:bodyPr/>
          <a:lstStyle>
            <a:lvl1pPr>
              <a:defRPr/>
            </a:lvl1pPr>
            <a:extLst/>
          </a:lstStyle>
          <a:p>
            <a:pPr>
              <a:defRPr/>
            </a:pPr>
            <a:fld id="{F3E42D48-0600-48EA-B7B0-490BB6EDE0DA}" type="slidenum">
              <a:rPr lang="et-EE"/>
              <a:pPr>
                <a:defRPr/>
              </a:pPr>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A3320A6B-1A63-46E3-83D0-25D786E1FC75}" type="datetime1">
              <a:rPr lang="et-EE" smtClean="0"/>
              <a:pPr>
                <a:defRPr/>
              </a:pPr>
              <a:t>30.09.2013</a:t>
            </a:fld>
            <a:endParaRPr lang="et-EE"/>
          </a:p>
        </p:txBody>
      </p:sp>
      <p:sp>
        <p:nvSpPr>
          <p:cNvPr id="6" name="Footer Placeholder 5"/>
          <p:cNvSpPr>
            <a:spLocks noGrp="1"/>
          </p:cNvSpPr>
          <p:nvPr>
            <p:ph type="ftr" sz="quarter" idx="11"/>
          </p:nvPr>
        </p:nvSpPr>
        <p:spPr/>
        <p:txBody>
          <a:bodyPr/>
          <a:lstStyle>
            <a:lvl1pPr>
              <a:defRPr/>
            </a:lvl1pPr>
            <a:extLst/>
          </a:lstStyle>
          <a:p>
            <a:pPr>
              <a:defRPr/>
            </a:pPr>
            <a:r>
              <a:rPr lang="et-EE" smtClean="0"/>
              <a:t>Tallinn     1.10.2013     </a:t>
            </a:r>
            <a:endParaRPr lang="et-EE"/>
          </a:p>
        </p:txBody>
      </p:sp>
      <p:sp>
        <p:nvSpPr>
          <p:cNvPr id="7" name="Slide Number Placeholder 6"/>
          <p:cNvSpPr>
            <a:spLocks noGrp="1"/>
          </p:cNvSpPr>
          <p:nvPr>
            <p:ph type="sldNum" sz="quarter" idx="12"/>
          </p:nvPr>
        </p:nvSpPr>
        <p:spPr/>
        <p:txBody>
          <a:bodyPr/>
          <a:lstStyle>
            <a:lvl1pPr>
              <a:defRPr/>
            </a:lvl1pPr>
            <a:extLst/>
          </a:lstStyle>
          <a:p>
            <a:pPr>
              <a:defRPr/>
            </a:pPr>
            <a:fld id="{B79C6B8E-D687-4ADA-854A-B12AFA416425}" type="slidenum">
              <a:rPr lang="et-EE"/>
              <a:pPr>
                <a:defRPr/>
              </a:pPr>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513CF6E7-ED4B-4FA1-A9E6-386A7A672F74}" type="datetime1">
              <a:rPr lang="et-EE" smtClean="0"/>
              <a:pPr>
                <a:defRPr/>
              </a:pPr>
              <a:t>30.09.2013</a:t>
            </a:fld>
            <a:endParaRPr lang="et-EE"/>
          </a:p>
        </p:txBody>
      </p:sp>
      <p:sp>
        <p:nvSpPr>
          <p:cNvPr id="8" name="Footer Placeholder 7"/>
          <p:cNvSpPr>
            <a:spLocks noGrp="1"/>
          </p:cNvSpPr>
          <p:nvPr>
            <p:ph type="ftr" sz="quarter" idx="11"/>
          </p:nvPr>
        </p:nvSpPr>
        <p:spPr/>
        <p:txBody>
          <a:bodyPr/>
          <a:lstStyle>
            <a:lvl1pPr>
              <a:defRPr/>
            </a:lvl1pPr>
            <a:extLst/>
          </a:lstStyle>
          <a:p>
            <a:pPr>
              <a:defRPr/>
            </a:pPr>
            <a:r>
              <a:rPr lang="et-EE" smtClean="0"/>
              <a:t>Tallinn     1.10.2013     </a:t>
            </a:r>
            <a:endParaRPr lang="et-EE"/>
          </a:p>
        </p:txBody>
      </p:sp>
      <p:sp>
        <p:nvSpPr>
          <p:cNvPr id="9" name="Slide Number Placeholder 8"/>
          <p:cNvSpPr>
            <a:spLocks noGrp="1"/>
          </p:cNvSpPr>
          <p:nvPr>
            <p:ph type="sldNum" sz="quarter" idx="12"/>
          </p:nvPr>
        </p:nvSpPr>
        <p:spPr/>
        <p:txBody>
          <a:bodyPr/>
          <a:lstStyle>
            <a:lvl1pPr>
              <a:defRPr/>
            </a:lvl1pPr>
            <a:extLst/>
          </a:lstStyle>
          <a:p>
            <a:pPr>
              <a:defRPr/>
            </a:pPr>
            <a:fld id="{76EAAB84-A1DD-44EB-A1E7-CC49A542E856}" type="slidenum">
              <a:rPr lang="et-EE"/>
              <a:pPr>
                <a:defRPr/>
              </a:pPr>
              <a:t>‹#›</a:t>
            </a:fld>
            <a:endParaRPr lang="et-E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879A50E2-7F3D-40E5-9E77-FD9537966E96}" type="datetime1">
              <a:rPr lang="et-EE" smtClean="0"/>
              <a:pPr>
                <a:defRPr/>
              </a:pPr>
              <a:t>30.09.2013</a:t>
            </a:fld>
            <a:endParaRPr lang="et-EE"/>
          </a:p>
        </p:txBody>
      </p:sp>
      <p:sp>
        <p:nvSpPr>
          <p:cNvPr id="4" name="Footer Placeholder 3"/>
          <p:cNvSpPr>
            <a:spLocks noGrp="1"/>
          </p:cNvSpPr>
          <p:nvPr>
            <p:ph type="ftr" sz="quarter" idx="11"/>
          </p:nvPr>
        </p:nvSpPr>
        <p:spPr/>
        <p:txBody>
          <a:bodyPr/>
          <a:lstStyle>
            <a:lvl1pPr>
              <a:defRPr/>
            </a:lvl1pPr>
            <a:extLst/>
          </a:lstStyle>
          <a:p>
            <a:pPr>
              <a:defRPr/>
            </a:pPr>
            <a:r>
              <a:rPr lang="et-EE" smtClean="0"/>
              <a:t>Tallinn     1.10.2013     </a:t>
            </a:r>
            <a:endParaRPr lang="et-EE"/>
          </a:p>
        </p:txBody>
      </p:sp>
      <p:sp>
        <p:nvSpPr>
          <p:cNvPr id="5" name="Slide Number Placeholder 4"/>
          <p:cNvSpPr>
            <a:spLocks noGrp="1"/>
          </p:cNvSpPr>
          <p:nvPr>
            <p:ph type="sldNum" sz="quarter" idx="12"/>
          </p:nvPr>
        </p:nvSpPr>
        <p:spPr/>
        <p:txBody>
          <a:bodyPr/>
          <a:lstStyle>
            <a:lvl1pPr>
              <a:defRPr/>
            </a:lvl1pPr>
            <a:extLst/>
          </a:lstStyle>
          <a:p>
            <a:pPr>
              <a:defRPr/>
            </a:pPr>
            <a:fld id="{F9E4E7EA-48C2-4C17-946E-0FF3920EA831}" type="slidenum">
              <a:rPr lang="et-EE"/>
              <a:pPr>
                <a:defRPr/>
              </a:pPr>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6170D23-5B4A-4BD1-A933-34A798542E61}" type="datetime1">
              <a:rPr lang="et-EE" smtClean="0"/>
              <a:pPr>
                <a:defRPr/>
              </a:pPr>
              <a:t>30.09.2013</a:t>
            </a:fld>
            <a:endParaRPr lang="et-EE"/>
          </a:p>
        </p:txBody>
      </p:sp>
      <p:sp>
        <p:nvSpPr>
          <p:cNvPr id="3" name="Footer Placeholder 21"/>
          <p:cNvSpPr>
            <a:spLocks noGrp="1"/>
          </p:cNvSpPr>
          <p:nvPr>
            <p:ph type="ftr" sz="quarter" idx="11"/>
          </p:nvPr>
        </p:nvSpPr>
        <p:spPr/>
        <p:txBody>
          <a:bodyPr/>
          <a:lstStyle>
            <a:lvl1pPr>
              <a:defRPr/>
            </a:lvl1pPr>
          </a:lstStyle>
          <a:p>
            <a:pPr>
              <a:defRPr/>
            </a:pPr>
            <a:r>
              <a:rPr lang="et-EE" smtClean="0"/>
              <a:t>Tallinn     1.10.2013     </a:t>
            </a:r>
            <a:endParaRPr lang="et-EE"/>
          </a:p>
        </p:txBody>
      </p:sp>
      <p:sp>
        <p:nvSpPr>
          <p:cNvPr id="4" name="Slide Number Placeholder 17"/>
          <p:cNvSpPr>
            <a:spLocks noGrp="1"/>
          </p:cNvSpPr>
          <p:nvPr>
            <p:ph type="sldNum" sz="quarter" idx="12"/>
          </p:nvPr>
        </p:nvSpPr>
        <p:spPr/>
        <p:txBody>
          <a:bodyPr/>
          <a:lstStyle>
            <a:lvl1pPr>
              <a:defRPr/>
            </a:lvl1pPr>
          </a:lstStyle>
          <a:p>
            <a:pPr>
              <a:defRPr/>
            </a:pPr>
            <a:fld id="{E2958017-F81E-4F59-8C90-A1BA268604C0}" type="slidenum">
              <a:rPr lang="et-EE"/>
              <a:pPr>
                <a:defRPr/>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DF0A997-458D-479C-B9F5-C0CD185CB465}" type="datetime1">
              <a:rPr lang="et-EE" smtClean="0"/>
              <a:pPr>
                <a:defRPr/>
              </a:pPr>
              <a:t>30.09.2013</a:t>
            </a:fld>
            <a:endParaRPr lang="et-EE"/>
          </a:p>
        </p:txBody>
      </p:sp>
      <p:sp>
        <p:nvSpPr>
          <p:cNvPr id="6" name="Footer Placeholder 5"/>
          <p:cNvSpPr>
            <a:spLocks noGrp="1"/>
          </p:cNvSpPr>
          <p:nvPr>
            <p:ph type="ftr" sz="quarter" idx="11"/>
          </p:nvPr>
        </p:nvSpPr>
        <p:spPr/>
        <p:txBody>
          <a:bodyPr/>
          <a:lstStyle>
            <a:lvl1pPr>
              <a:defRPr/>
            </a:lvl1pPr>
            <a:extLst/>
          </a:lstStyle>
          <a:p>
            <a:pPr>
              <a:defRPr/>
            </a:pPr>
            <a:r>
              <a:rPr lang="et-EE" smtClean="0"/>
              <a:t>Tallinn     1.10.2013     </a:t>
            </a:r>
            <a:endParaRPr lang="et-EE"/>
          </a:p>
        </p:txBody>
      </p:sp>
      <p:sp>
        <p:nvSpPr>
          <p:cNvPr id="7" name="Slide Number Placeholder 6"/>
          <p:cNvSpPr>
            <a:spLocks noGrp="1"/>
          </p:cNvSpPr>
          <p:nvPr>
            <p:ph type="sldNum" sz="quarter" idx="12"/>
          </p:nvPr>
        </p:nvSpPr>
        <p:spPr/>
        <p:txBody>
          <a:bodyPr/>
          <a:lstStyle>
            <a:lvl1pPr>
              <a:defRPr/>
            </a:lvl1pPr>
            <a:extLst/>
          </a:lstStyle>
          <a:p>
            <a:pPr>
              <a:defRPr/>
            </a:pPr>
            <a:fld id="{6A56717E-7EED-4686-8276-07506E867FB7}" type="slidenum">
              <a:rPr lang="et-EE"/>
              <a:pPr>
                <a:defRPr/>
              </a:pPr>
              <a:t>‹#›</a:t>
            </a:fld>
            <a:endParaRPr lang="et-E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D5B9E2DB-4F67-4F69-ACF4-370AE14F1E79}" type="datetime1">
              <a:rPr lang="et-EE" smtClean="0"/>
              <a:pPr>
                <a:defRPr/>
              </a:pPr>
              <a:t>30.09.2013</a:t>
            </a:fld>
            <a:endParaRPr lang="et-EE"/>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t-EE" smtClean="0"/>
              <a:t>Tallinn     1.10.2013     </a:t>
            </a:r>
            <a:endParaRPr lang="et-EE"/>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37AB661-AABE-4798-8F06-06E95460CD19}" type="slidenum">
              <a:rPr lang="et-EE"/>
              <a:pPr>
                <a:defRPr/>
              </a:pPr>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DA09B563-9AC1-41C6-9622-6EF5BF12C5EB}" type="datetime1">
              <a:rPr lang="et-EE" smtClean="0"/>
              <a:pPr>
                <a:defRPr/>
              </a:pPr>
              <a:t>30.09.2013</a:t>
            </a:fld>
            <a:endParaRPr lang="et-EE"/>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t-EE" smtClean="0"/>
              <a:t>Tallinn     1.10.2013     </a:t>
            </a:r>
            <a:endParaRPr lang="et-EE"/>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B567858-0693-4A31-9650-A1131ABE1355}" type="slidenum">
              <a:rPr lang="et-EE"/>
              <a:pPr>
                <a:defRPr/>
              </a:pPr>
              <a:t>‹#›</a:t>
            </a:fld>
            <a:endParaRPr lang="et-EE"/>
          </a:p>
        </p:txBody>
      </p:sp>
    </p:spTree>
  </p:cSld>
  <p:clrMap bg1="lt1" tx1="dk1" bg2="lt2" tx2="dk2" accent1="accent1" accent2="accent2" accent3="accent3" accent4="accent4" accent5="accent5" accent6="accent6" hlink="hlink" folHlink="folHlink"/>
  <p:sldLayoutIdLst>
    <p:sldLayoutId id="2147483725" r:id="rId1"/>
    <p:sldLayoutId id="2147483721" r:id="rId2"/>
    <p:sldLayoutId id="2147483726" r:id="rId3"/>
    <p:sldLayoutId id="2147483727" r:id="rId4"/>
    <p:sldLayoutId id="2147483728" r:id="rId5"/>
    <p:sldLayoutId id="2147483729" r:id="rId6"/>
    <p:sldLayoutId id="2147483722" r:id="rId7"/>
    <p:sldLayoutId id="2147483730" r:id="rId8"/>
    <p:sldLayoutId id="2147483731" r:id="rId9"/>
    <p:sldLayoutId id="2147483723" r:id="rId10"/>
    <p:sldLayoutId id="2147483724"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356"/>
          </a:xfrm>
        </p:spPr>
        <p:txBody>
          <a:bodyPr/>
          <a:lstStyle/>
          <a:p>
            <a:pPr algn="ctr">
              <a:buNone/>
            </a:pPr>
            <a:r>
              <a:rPr lang="et-EE" sz="4800" dirty="0" smtClean="0"/>
              <a:t> </a:t>
            </a:r>
          </a:p>
          <a:p>
            <a:pPr algn="ctr">
              <a:buNone/>
            </a:pPr>
            <a:r>
              <a:rPr lang="fi-FI" sz="4000" b="1" dirty="0" smtClean="0"/>
              <a:t>Kui suurt tulu võib toota </a:t>
            </a:r>
            <a:endParaRPr lang="et-EE" sz="4000" b="1" dirty="0" smtClean="0"/>
          </a:p>
          <a:p>
            <a:pPr algn="ctr">
              <a:buNone/>
            </a:pPr>
            <a:r>
              <a:rPr lang="fi-FI" sz="4000" b="1" dirty="0" smtClean="0"/>
              <a:t>metsamaa</a:t>
            </a:r>
            <a:endParaRPr lang="et-EE" sz="4000" b="1" dirty="0" smtClean="0"/>
          </a:p>
          <a:p>
            <a:pPr algn="ctr">
              <a:buNone/>
            </a:pPr>
            <a:endParaRPr lang="et-EE" sz="2400" b="1" dirty="0" smtClean="0"/>
          </a:p>
          <a:p>
            <a:pPr algn="ctr">
              <a:buNone/>
            </a:pPr>
            <a:endParaRPr lang="et-EE" sz="2400" b="1" dirty="0" smtClean="0"/>
          </a:p>
          <a:p>
            <a:pPr algn="ctr">
              <a:buNone/>
            </a:pPr>
            <a:endParaRPr lang="et-EE" sz="2400" dirty="0" smtClean="0"/>
          </a:p>
          <a:p>
            <a:pPr algn="ctr">
              <a:buNone/>
            </a:pPr>
            <a:r>
              <a:rPr lang="et-EE" sz="2400" dirty="0" smtClean="0"/>
              <a:t>Olavi Udam</a:t>
            </a:r>
          </a:p>
          <a:p>
            <a:pPr algn="ctr">
              <a:buNone/>
            </a:pPr>
            <a:r>
              <a:rPr lang="et-EE" sz="2000" dirty="0" smtClean="0"/>
              <a:t>MTÜ Ühinenud Metsaomanikud</a:t>
            </a:r>
          </a:p>
          <a:p>
            <a:pPr algn="ctr">
              <a:buNone/>
            </a:pPr>
            <a:r>
              <a:rPr lang="et-EE" sz="2000" dirty="0" smtClean="0"/>
              <a:t>TÜ Eesti Puidumüügikeskus</a:t>
            </a:r>
            <a:endParaRPr lang="et-EE" sz="2000" dirty="0"/>
          </a:p>
        </p:txBody>
      </p:sp>
      <p:sp>
        <p:nvSpPr>
          <p:cNvPr id="4" name="Footer Placeholder 3"/>
          <p:cNvSpPr>
            <a:spLocks noGrp="1"/>
          </p:cNvSpPr>
          <p:nvPr>
            <p:ph type="ftr" sz="quarter" idx="11"/>
          </p:nvPr>
        </p:nvSpPr>
        <p:spPr>
          <a:xfrm>
            <a:off x="4379913" y="6408738"/>
            <a:ext cx="2928391" cy="365125"/>
          </a:xfrm>
        </p:spPr>
        <p:txBody>
          <a:bodyPr/>
          <a:lstStyle/>
          <a:p>
            <a:pPr>
              <a:defRPr/>
            </a:pPr>
            <a:r>
              <a:rPr lang="et-EE" sz="1400" dirty="0" smtClean="0"/>
              <a:t>Tallinn     1.10.2013     </a:t>
            </a:r>
            <a:endParaRPr lang="et-E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t-EE"/>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graphicFrame>
        <p:nvGraphicFramePr>
          <p:cNvPr id="5" name="Content Placeholder 4"/>
          <p:cNvGraphicFramePr>
            <a:graphicFrameLocks noGrp="1"/>
          </p:cNvGraphicFramePr>
          <p:nvPr>
            <p:ph idx="1"/>
          </p:nvPr>
        </p:nvGraphicFramePr>
        <p:xfrm>
          <a:off x="457200" y="188640"/>
          <a:ext cx="8229600" cy="58184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t-EE" smtClean="0"/>
              <a:t>Tallinn     1.10.2013     </a:t>
            </a:r>
            <a:endParaRPr lang="et-EE"/>
          </a:p>
        </p:txBody>
      </p:sp>
      <p:graphicFrame>
        <p:nvGraphicFramePr>
          <p:cNvPr id="6" name="Content Placeholder 5"/>
          <p:cNvGraphicFramePr>
            <a:graphicFrameLocks noGrp="1"/>
          </p:cNvGraphicFramePr>
          <p:nvPr>
            <p:ph idx="1"/>
          </p:nvPr>
        </p:nvGraphicFramePr>
        <p:xfrm>
          <a:off x="251520" y="333375"/>
          <a:ext cx="8435280" cy="611996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t-EE" smtClean="0"/>
              <a:t>Tallinn     1.10.2013     </a:t>
            </a:r>
            <a:endParaRPr lang="et-EE"/>
          </a:p>
        </p:txBody>
      </p:sp>
      <p:graphicFrame>
        <p:nvGraphicFramePr>
          <p:cNvPr id="6" name="Content Placeholder 5"/>
          <p:cNvGraphicFramePr>
            <a:graphicFrameLocks noGrp="1"/>
          </p:cNvGraphicFramePr>
          <p:nvPr>
            <p:ph idx="1"/>
          </p:nvPr>
        </p:nvGraphicFramePr>
        <p:xfrm>
          <a:off x="251520" y="333375"/>
          <a:ext cx="8435280" cy="611996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t-EE" smtClean="0"/>
              <a:t>Tallinn     1.10.2013     </a:t>
            </a:r>
            <a:endParaRPr lang="et-EE"/>
          </a:p>
        </p:txBody>
      </p:sp>
      <p:graphicFrame>
        <p:nvGraphicFramePr>
          <p:cNvPr id="6" name="Content Placeholder 5"/>
          <p:cNvGraphicFramePr>
            <a:graphicFrameLocks noGrp="1"/>
          </p:cNvGraphicFramePr>
          <p:nvPr>
            <p:ph idx="1"/>
          </p:nvPr>
        </p:nvGraphicFramePr>
        <p:xfrm>
          <a:off x="251520" y="332656"/>
          <a:ext cx="8435280" cy="611996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t-EE" smtClean="0"/>
              <a:t>Tallinn     1.10.2013     </a:t>
            </a:r>
            <a:endParaRPr lang="et-EE"/>
          </a:p>
        </p:txBody>
      </p:sp>
      <p:graphicFrame>
        <p:nvGraphicFramePr>
          <p:cNvPr id="5" name="Content Placeholder 4"/>
          <p:cNvGraphicFramePr>
            <a:graphicFrameLocks noGrp="1"/>
          </p:cNvGraphicFramePr>
          <p:nvPr>
            <p:ph idx="1"/>
          </p:nvPr>
        </p:nvGraphicFramePr>
        <p:xfrm>
          <a:off x="457200" y="188640"/>
          <a:ext cx="8229600" cy="58184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t-EE" dirty="0" smtClean="0"/>
              <a:t>Kasutame metsa kultiveerimist</a:t>
            </a:r>
          </a:p>
          <a:p>
            <a:pPr>
              <a:buNone/>
            </a:pPr>
            <a:r>
              <a:rPr lang="et-EE" dirty="0" smtClean="0"/>
              <a:t>    - istutus</a:t>
            </a:r>
          </a:p>
          <a:p>
            <a:pPr>
              <a:buNone/>
            </a:pPr>
            <a:r>
              <a:rPr lang="et-EE" dirty="0" smtClean="0"/>
              <a:t>	  -  külv</a:t>
            </a:r>
          </a:p>
          <a:p>
            <a:r>
              <a:rPr lang="et-EE" dirty="0" smtClean="0"/>
              <a:t>Teeme hooldusraiet</a:t>
            </a:r>
          </a:p>
          <a:p>
            <a:pPr>
              <a:buNone/>
            </a:pPr>
            <a:r>
              <a:rPr lang="et-EE" dirty="0" smtClean="0"/>
              <a:t>    -  valgustusraiet </a:t>
            </a:r>
          </a:p>
          <a:p>
            <a:pPr>
              <a:buNone/>
            </a:pPr>
            <a:r>
              <a:rPr lang="et-EE" dirty="0" smtClean="0"/>
              <a:t>		     </a:t>
            </a:r>
            <a:r>
              <a:rPr lang="et-EE" sz="1800" dirty="0" smtClean="0"/>
              <a:t>juba kultiveeritud alade hooldamiseks</a:t>
            </a:r>
          </a:p>
          <a:p>
            <a:pPr>
              <a:buNone/>
            </a:pPr>
            <a:r>
              <a:rPr lang="et-EE" sz="2400" dirty="0" smtClean="0"/>
              <a:t>		     </a:t>
            </a:r>
            <a:r>
              <a:rPr lang="et-EE" sz="1800" dirty="0" smtClean="0"/>
              <a:t>looduslikult tekkinud puistutes meile sobiva puuliigi kasvu soodustamiseks</a:t>
            </a:r>
            <a:endParaRPr lang="et-EE" dirty="0" smtClean="0"/>
          </a:p>
          <a:p>
            <a:pPr>
              <a:buNone/>
            </a:pPr>
            <a:r>
              <a:rPr lang="et-EE" dirty="0" smtClean="0"/>
              <a:t>    -  harvendusraiet</a:t>
            </a:r>
            <a:endParaRPr lang="et-EE" dirty="0"/>
          </a:p>
        </p:txBody>
      </p:sp>
      <p:sp>
        <p:nvSpPr>
          <p:cNvPr id="3" name="Title 2"/>
          <p:cNvSpPr>
            <a:spLocks noGrp="1"/>
          </p:cNvSpPr>
          <p:nvPr>
            <p:ph type="title"/>
          </p:nvPr>
        </p:nvSpPr>
        <p:spPr/>
        <p:txBody>
          <a:bodyPr>
            <a:normAutofit/>
          </a:bodyPr>
          <a:lstStyle/>
          <a:p>
            <a:r>
              <a:rPr lang="et-EE" sz="3600" dirty="0" smtClean="0"/>
              <a:t>Sobiva puuliigi või liikide saamiseks</a:t>
            </a:r>
            <a:endParaRPr lang="et-EE" sz="3600"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t-EE" dirty="0" smtClean="0"/>
              <a:t>Teeme harvendusraiet</a:t>
            </a:r>
          </a:p>
          <a:p>
            <a:pPr>
              <a:buNone/>
            </a:pPr>
            <a:r>
              <a:rPr lang="et-EE" dirty="0" smtClean="0"/>
              <a:t>    </a:t>
            </a:r>
          </a:p>
          <a:p>
            <a:pPr>
              <a:buNone/>
            </a:pPr>
            <a:r>
              <a:rPr lang="et-EE" dirty="0" smtClean="0"/>
              <a:t>-  allesjäävate puude kvaliteedi  parandamiseks ja kasvu  soodustamiseks</a:t>
            </a:r>
          </a:p>
          <a:p>
            <a:pPr>
              <a:buNone/>
            </a:pPr>
            <a:r>
              <a:rPr lang="et-EE" dirty="0" smtClean="0"/>
              <a:t>-   looduslikult väljalangeva puidu kasutamiseks</a:t>
            </a:r>
          </a:p>
          <a:p>
            <a:pPr>
              <a:buFontTx/>
              <a:buChar char="-"/>
            </a:pPr>
            <a:endParaRPr lang="et-EE" dirty="0"/>
          </a:p>
        </p:txBody>
      </p:sp>
      <p:sp>
        <p:nvSpPr>
          <p:cNvPr id="3" name="Title 2"/>
          <p:cNvSpPr>
            <a:spLocks noGrp="1"/>
          </p:cNvSpPr>
          <p:nvPr>
            <p:ph type="title"/>
          </p:nvPr>
        </p:nvSpPr>
        <p:spPr/>
        <p:txBody>
          <a:bodyPr>
            <a:noAutofit/>
          </a:bodyPr>
          <a:lstStyle/>
          <a:p>
            <a:r>
              <a:rPr lang="et-EE" sz="2800" dirty="0" smtClean="0">
                <a:effectLst>
                  <a:outerShdw blurRad="38100" dist="38100" dir="2700000" algn="tl">
                    <a:srgbClr val="000000">
                      <a:alpha val="43137"/>
                    </a:srgbClr>
                  </a:outerShdw>
                </a:effectLst>
              </a:rPr>
              <a:t>Puude kasvu ja kvaliteedi parandamiseks</a:t>
            </a:r>
            <a:endParaRPr lang="et-EE" sz="28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t-EE" dirty="0" smtClean="0"/>
          </a:p>
          <a:p>
            <a:r>
              <a:rPr lang="et-EE" dirty="0" smtClean="0"/>
              <a:t>Maa potentsiaalse viljakuse kasutamiseks</a:t>
            </a:r>
          </a:p>
          <a:p>
            <a:endParaRPr lang="et-EE" dirty="0" smtClean="0"/>
          </a:p>
          <a:p>
            <a:r>
              <a:rPr lang="et-EE" dirty="0" smtClean="0"/>
              <a:t>Metsamaterjalide kättesaadavuse  (ligipääs) parandamiseks  (metsasihid, teed)</a:t>
            </a:r>
            <a:endParaRPr lang="et-EE" dirty="0"/>
          </a:p>
        </p:txBody>
      </p:sp>
      <p:sp>
        <p:nvSpPr>
          <p:cNvPr id="3" name="Title 2"/>
          <p:cNvSpPr>
            <a:spLocks noGrp="1"/>
          </p:cNvSpPr>
          <p:nvPr>
            <p:ph type="title"/>
          </p:nvPr>
        </p:nvSpPr>
        <p:spPr/>
        <p:txBody>
          <a:bodyPr/>
          <a:lstStyle/>
          <a:p>
            <a:r>
              <a:rPr lang="et-EE" dirty="0" smtClean="0"/>
              <a:t>Metsakuivendus</a:t>
            </a: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t-EE" dirty="0" smtClean="0"/>
              <a:t>Torm</a:t>
            </a:r>
          </a:p>
        </p:txBody>
      </p:sp>
      <p:sp>
        <p:nvSpPr>
          <p:cNvPr id="3" name="Title 2"/>
          <p:cNvSpPr>
            <a:spLocks noGrp="1"/>
          </p:cNvSpPr>
          <p:nvPr>
            <p:ph type="title"/>
          </p:nvPr>
        </p:nvSpPr>
        <p:spPr/>
        <p:txBody>
          <a:bodyPr/>
          <a:lstStyle/>
          <a:p>
            <a:pPr algn="ctr"/>
            <a:r>
              <a:rPr lang="et-EE" dirty="0" smtClean="0"/>
              <a:t>OHUD 1</a:t>
            </a: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pic>
        <p:nvPicPr>
          <p:cNvPr id="5" name="Picture 4" descr="tormiheide 2.jpg"/>
          <p:cNvPicPr>
            <a:picLocks noChangeAspect="1"/>
          </p:cNvPicPr>
          <p:nvPr/>
        </p:nvPicPr>
        <p:blipFill>
          <a:blip r:embed="rId2" cstate="print"/>
          <a:stretch>
            <a:fillRect/>
          </a:stretch>
        </p:blipFill>
        <p:spPr>
          <a:xfrm>
            <a:off x="107504" y="2060848"/>
            <a:ext cx="4353142" cy="3240360"/>
          </a:xfrm>
          <a:prstGeom prst="rect">
            <a:avLst/>
          </a:prstGeom>
        </p:spPr>
      </p:pic>
      <p:pic>
        <p:nvPicPr>
          <p:cNvPr id="6" name="Picture 5" descr="tormimurd 2010 august sjaanis (1).jpg"/>
          <p:cNvPicPr>
            <a:picLocks noChangeAspect="1"/>
          </p:cNvPicPr>
          <p:nvPr/>
        </p:nvPicPr>
        <p:blipFill>
          <a:blip r:embed="rId3" cstate="print"/>
          <a:stretch>
            <a:fillRect/>
          </a:stretch>
        </p:blipFill>
        <p:spPr>
          <a:xfrm>
            <a:off x="4427984" y="1484784"/>
            <a:ext cx="4392488" cy="482453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obras 03_05_2011 Karksi vald.jpg"/>
          <p:cNvPicPr>
            <a:picLocks noChangeAspect="1"/>
          </p:cNvPicPr>
          <p:nvPr/>
        </p:nvPicPr>
        <p:blipFill>
          <a:blip r:embed="rId2" cstate="print"/>
          <a:stretch>
            <a:fillRect/>
          </a:stretch>
        </p:blipFill>
        <p:spPr>
          <a:xfrm>
            <a:off x="107504" y="1124744"/>
            <a:ext cx="4481255" cy="4221088"/>
          </a:xfrm>
          <a:prstGeom prst="rect">
            <a:avLst/>
          </a:prstGeom>
        </p:spPr>
      </p:pic>
      <p:sp>
        <p:nvSpPr>
          <p:cNvPr id="2" name="Content Placeholder 1"/>
          <p:cNvSpPr>
            <a:spLocks noGrp="1"/>
          </p:cNvSpPr>
          <p:nvPr>
            <p:ph idx="1"/>
          </p:nvPr>
        </p:nvSpPr>
        <p:spPr>
          <a:xfrm>
            <a:off x="914400" y="5445224"/>
            <a:ext cx="8229600" cy="723726"/>
          </a:xfrm>
        </p:spPr>
        <p:txBody>
          <a:bodyPr/>
          <a:lstStyle/>
          <a:p>
            <a:pPr>
              <a:buNone/>
            </a:pPr>
            <a:r>
              <a:rPr lang="et-EE" dirty="0" smtClean="0"/>
              <a:t>Ulukikahjustused</a:t>
            </a:r>
          </a:p>
        </p:txBody>
      </p:sp>
      <p:sp>
        <p:nvSpPr>
          <p:cNvPr id="3" name="Title 2"/>
          <p:cNvSpPr>
            <a:spLocks noGrp="1"/>
          </p:cNvSpPr>
          <p:nvPr>
            <p:ph type="title"/>
          </p:nvPr>
        </p:nvSpPr>
        <p:spPr/>
        <p:txBody>
          <a:bodyPr/>
          <a:lstStyle/>
          <a:p>
            <a:r>
              <a:rPr lang="et-EE" dirty="0" smtClean="0"/>
              <a:t>OHUD 2</a:t>
            </a: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pic>
        <p:nvPicPr>
          <p:cNvPr id="5" name="Picture 4" descr="poder Parnumaa Saarde vald 3 .jpg"/>
          <p:cNvPicPr>
            <a:picLocks noChangeAspect="1"/>
          </p:cNvPicPr>
          <p:nvPr/>
        </p:nvPicPr>
        <p:blipFill>
          <a:blip r:embed="rId3" cstate="print"/>
          <a:stretch>
            <a:fillRect/>
          </a:stretch>
        </p:blipFill>
        <p:spPr>
          <a:xfrm>
            <a:off x="4572000" y="404664"/>
            <a:ext cx="4454542" cy="591504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normAutofit fontScale="90000"/>
          </a:bodyPr>
          <a:lstStyle/>
          <a:p>
            <a:pPr algn="ctr"/>
            <a:r>
              <a:rPr lang="et-EE" sz="4400" dirty="0" smtClean="0">
                <a:effectLst/>
                <a:cs typeface="Times New Roman" pitchFamily="18" charset="0"/>
              </a:rPr>
              <a:t>EESMÄRK</a:t>
            </a:r>
            <a:br>
              <a:rPr lang="et-EE" sz="4400" dirty="0" smtClean="0">
                <a:effectLst/>
                <a:cs typeface="Times New Roman" pitchFamily="18" charset="0"/>
              </a:rPr>
            </a:br>
            <a:endParaRPr lang="et-EE" dirty="0">
              <a:effectLst/>
            </a:endParaRPr>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
        <p:nvSpPr>
          <p:cNvPr id="5" name="Content Placeholder 4"/>
          <p:cNvSpPr>
            <a:spLocks noGrp="1"/>
          </p:cNvSpPr>
          <p:nvPr>
            <p:ph idx="1"/>
          </p:nvPr>
        </p:nvSpPr>
        <p:spPr>
          <a:xfrm>
            <a:off x="457200" y="980728"/>
            <a:ext cx="8229600" cy="5026372"/>
          </a:xfrm>
        </p:spPr>
        <p:txBody>
          <a:bodyPr/>
          <a:lstStyle/>
          <a:p>
            <a:endParaRPr lang="et-EE" sz="2000" dirty="0" smtClean="0"/>
          </a:p>
          <a:p>
            <a:r>
              <a:rPr lang="et-EE" sz="2000" dirty="0" smtClean="0">
                <a:cs typeface="Times New Roman" pitchFamily="18" charset="0"/>
              </a:rPr>
              <a:t>Metsade majandamisel tuleb lähtuda eesmärgist mida konkreetne metsaomanik oma metsalt ootab. </a:t>
            </a:r>
          </a:p>
          <a:p>
            <a:r>
              <a:rPr lang="et-EE" sz="2000" dirty="0" smtClean="0">
                <a:cs typeface="Times New Roman" pitchFamily="18" charset="0"/>
              </a:rPr>
              <a:t>See ei ole ainult puidu müügist oodatav tulu, vaid tihtipeale kompleks erinevaid ootusi, mis võivad ka omavahel vastuolus olla. Metsade majandamise lähtekohaks saab olla tasakaalu leidmine kõikide võimaluste vahel.</a:t>
            </a:r>
          </a:p>
          <a:p>
            <a:r>
              <a:rPr lang="et-EE" sz="2000" dirty="0" smtClean="0">
                <a:cs typeface="Times New Roman" pitchFamily="18" charset="0"/>
              </a:rPr>
              <a:t>Metsa on alati peetud ka kindlustunde loojaks, kust on halbadel aegadel  võimalik elatusvahendeid saada.  Nimetatakse ju kasvava metsa mahtugi </a:t>
            </a:r>
            <a:r>
              <a:rPr lang="et-EE" sz="2800" b="1" dirty="0" smtClean="0">
                <a:cs typeface="Times New Roman" pitchFamily="18" charset="0"/>
              </a:rPr>
              <a:t>tagavaraks</a:t>
            </a:r>
            <a:r>
              <a:rPr lang="et-EE" sz="2000" dirty="0" smtClean="0">
                <a:cs typeface="Times New Roman" pitchFamily="18" charset="0"/>
              </a:rPr>
              <a:t>.</a:t>
            </a:r>
            <a:endParaRPr lang="et-EE" sz="1200" dirty="0" smtClean="0"/>
          </a:p>
          <a:p>
            <a:r>
              <a:rPr lang="et-EE" sz="2000" dirty="0" smtClean="0">
                <a:cs typeface="Times New Roman" pitchFamily="18" charset="0"/>
              </a:rPr>
              <a:t>Sõna majandamine eeldab siiski ka peaasjalikult õigete majanduslike otsuste langetamist.  Metsakasvatus on kindlasti majanduslik tegevus.</a:t>
            </a:r>
            <a:endParaRPr lang="et-EE" sz="2800" dirty="0" smtClean="0"/>
          </a:p>
          <a:p>
            <a:endParaRPr lang="et-E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268761"/>
          <a:ext cx="8291264" cy="4824534"/>
        </p:xfrm>
        <a:graphic>
          <a:graphicData uri="http://schemas.openxmlformats.org/drawingml/2006/table">
            <a:tbl>
              <a:tblPr firstRow="1" bandRow="1">
                <a:tableStyleId>{5C22544A-7EE6-4342-B048-85BDC9FD1C3A}</a:tableStyleId>
              </a:tblPr>
              <a:tblGrid>
                <a:gridCol w="2072816"/>
                <a:gridCol w="2072816"/>
                <a:gridCol w="2072816"/>
                <a:gridCol w="2072816"/>
              </a:tblGrid>
              <a:tr h="438594">
                <a:tc gridSpan="2">
                  <a:txBody>
                    <a:bodyPr/>
                    <a:lstStyle/>
                    <a:p>
                      <a:pPr algn="ctr" fontAlgn="b"/>
                      <a:r>
                        <a:rPr lang="et-EE" sz="2000" b="0" i="0" u="none" strike="noStrike" dirty="0">
                          <a:solidFill>
                            <a:srgbClr val="000000"/>
                          </a:solidFill>
                          <a:latin typeface="Calibri"/>
                        </a:rPr>
                        <a:t>Seitse aastaringi kokku  (kroonides!) </a:t>
                      </a:r>
                    </a:p>
                  </a:txBody>
                  <a:tcPr marL="9525" marR="9525" marT="9525" marB="0" anchor="b">
                    <a:solidFill>
                      <a:schemeClr val="accent1"/>
                    </a:solidFill>
                  </a:tcPr>
                </a:tc>
                <a:tc hMerge="1">
                  <a:txBody>
                    <a:bodyPr/>
                    <a:lstStyle/>
                    <a:p>
                      <a:endParaRPr lang="et-EE"/>
                    </a:p>
                  </a:txBody>
                  <a:tcPr/>
                </a:tc>
                <a:tc>
                  <a:txBody>
                    <a:bodyPr/>
                    <a:lstStyle/>
                    <a:p>
                      <a:pPr algn="l" fontAlgn="b"/>
                      <a:endParaRPr lang="et-EE" sz="1100" b="0" i="0" u="none" strike="noStrike">
                        <a:solidFill>
                          <a:srgbClr val="000000"/>
                        </a:solidFill>
                        <a:latin typeface="Calibri"/>
                      </a:endParaRPr>
                    </a:p>
                  </a:txBody>
                  <a:tcPr marL="9525" marR="9525" marT="9525" marB="0" anchor="b"/>
                </a:tc>
                <a:tc>
                  <a:txBody>
                    <a:bodyPr/>
                    <a:lstStyle/>
                    <a:p>
                      <a:pPr algn="l" fontAlgn="b"/>
                      <a:endParaRPr lang="et-EE" sz="1100" b="0" i="0" u="none" strike="noStrike">
                        <a:solidFill>
                          <a:srgbClr val="000000"/>
                        </a:solidFill>
                        <a:latin typeface="Calibri"/>
                      </a:endParaRPr>
                    </a:p>
                  </a:txBody>
                  <a:tcPr marL="9525" marR="9525" marT="9525" marB="0" anchor="b"/>
                </a:tc>
              </a:tr>
              <a:tr h="438594">
                <a:tc>
                  <a:txBody>
                    <a:bodyPr/>
                    <a:lstStyle/>
                    <a:p>
                      <a:pPr algn="l" fontAlgn="b"/>
                      <a:r>
                        <a:rPr lang="et-EE" sz="1100" b="1" i="0" u="none" strike="noStrike">
                          <a:solidFill>
                            <a:srgbClr val="000000"/>
                          </a:solidFill>
                          <a:latin typeface="Calibri"/>
                        </a:rPr>
                        <a:t>TULU/KULU   LIIK</a:t>
                      </a:r>
                    </a:p>
                  </a:txBody>
                  <a:tcPr marL="9525" marR="9525" marT="9525" marB="0" anchor="b"/>
                </a:tc>
                <a:tc>
                  <a:txBody>
                    <a:bodyPr/>
                    <a:lstStyle/>
                    <a:p>
                      <a:pPr algn="ctr" fontAlgn="b"/>
                      <a:r>
                        <a:rPr lang="et-EE" sz="1100" b="1" i="0" u="none" strike="noStrike" dirty="0">
                          <a:solidFill>
                            <a:srgbClr val="000000"/>
                          </a:solidFill>
                          <a:latin typeface="Calibri"/>
                        </a:rPr>
                        <a:t>TULU KOKKU</a:t>
                      </a:r>
                    </a:p>
                  </a:txBody>
                  <a:tcPr marL="9525" marR="9525" marT="9525" marB="0" anchor="b"/>
                </a:tc>
                <a:tc>
                  <a:txBody>
                    <a:bodyPr/>
                    <a:lstStyle/>
                    <a:p>
                      <a:pPr algn="ctr" fontAlgn="b"/>
                      <a:r>
                        <a:rPr lang="et-EE" sz="1100" b="1" i="0" u="none" strike="noStrike" dirty="0">
                          <a:solidFill>
                            <a:srgbClr val="000000"/>
                          </a:solidFill>
                          <a:latin typeface="Calibri"/>
                        </a:rPr>
                        <a:t>KULU  KOKKU</a:t>
                      </a:r>
                    </a:p>
                  </a:txBody>
                  <a:tcPr marL="9525" marR="9525" marT="9525" marB="0" anchor="b"/>
                </a:tc>
                <a:tc>
                  <a:txBody>
                    <a:bodyPr/>
                    <a:lstStyle/>
                    <a:p>
                      <a:pPr algn="ctr" fontAlgn="b"/>
                      <a:r>
                        <a:rPr lang="et-EE" sz="1100" b="1" i="0" u="none" strike="noStrike" dirty="0">
                          <a:solidFill>
                            <a:srgbClr val="000000"/>
                          </a:solidFill>
                          <a:latin typeface="Calibri"/>
                        </a:rPr>
                        <a:t>TULEM KOKKU</a:t>
                      </a:r>
                    </a:p>
                  </a:txBody>
                  <a:tcPr marL="9525" marR="9525" marT="9525" marB="0" anchor="b"/>
                </a:tc>
              </a:tr>
              <a:tr h="438594">
                <a:tc>
                  <a:txBody>
                    <a:bodyPr/>
                    <a:lstStyle/>
                    <a:p>
                      <a:pPr algn="l" fontAlgn="b"/>
                      <a:r>
                        <a:rPr lang="et-EE" sz="1100" b="0" i="0" u="none" strike="noStrike" dirty="0">
                          <a:solidFill>
                            <a:srgbClr val="000000"/>
                          </a:solidFill>
                          <a:latin typeface="Calibri"/>
                        </a:rPr>
                        <a:t>puidu müük</a:t>
                      </a:r>
                    </a:p>
                  </a:txBody>
                  <a:tcPr marL="9525" marR="9525" marT="9525" marB="0" anchor="b"/>
                </a:tc>
                <a:tc>
                  <a:txBody>
                    <a:bodyPr/>
                    <a:lstStyle/>
                    <a:p>
                      <a:pPr algn="ctr" fontAlgn="b"/>
                      <a:r>
                        <a:rPr lang="et-EE" sz="1100" b="0" i="0" u="none" strike="noStrike" dirty="0">
                          <a:solidFill>
                            <a:srgbClr val="000000"/>
                          </a:solidFill>
                          <a:latin typeface="Calibri"/>
                        </a:rPr>
                        <a:t>207 800</a:t>
                      </a:r>
                    </a:p>
                  </a:txBody>
                  <a:tcPr marL="9525" marR="9525" marT="9525" marB="0" anchor="b"/>
                </a:tc>
                <a:tc>
                  <a:txBody>
                    <a:bodyPr/>
                    <a:lstStyle/>
                    <a:p>
                      <a:pPr algn="ctr" fontAlgn="b"/>
                      <a:r>
                        <a:rPr lang="et-EE" sz="1100" b="0" i="0" u="none" strike="noStrike">
                          <a:solidFill>
                            <a:srgbClr val="000000"/>
                          </a:solidFill>
                          <a:latin typeface="Calibri"/>
                        </a:rPr>
                        <a:t> </a:t>
                      </a:r>
                    </a:p>
                  </a:txBody>
                  <a:tcPr marL="9525" marR="9525" marT="9525" marB="0" anchor="b"/>
                </a:tc>
                <a:tc>
                  <a:txBody>
                    <a:bodyPr/>
                    <a:lstStyle/>
                    <a:p>
                      <a:pPr algn="ctr" fontAlgn="b"/>
                      <a:r>
                        <a:rPr lang="et-EE" sz="1100" b="0" i="0" u="none" strike="noStrike">
                          <a:solidFill>
                            <a:srgbClr val="000000"/>
                          </a:solidFill>
                          <a:latin typeface="Calibri"/>
                        </a:rPr>
                        <a:t>207 800</a:t>
                      </a:r>
                    </a:p>
                  </a:txBody>
                  <a:tcPr marL="9525" marR="9525" marT="9525" marB="0" anchor="b"/>
                </a:tc>
              </a:tr>
              <a:tr h="438594">
                <a:tc>
                  <a:txBody>
                    <a:bodyPr/>
                    <a:lstStyle/>
                    <a:p>
                      <a:pPr algn="l" fontAlgn="b"/>
                      <a:r>
                        <a:rPr lang="et-EE" sz="1100" b="0" i="0" u="none" strike="noStrike">
                          <a:solidFill>
                            <a:srgbClr val="000000"/>
                          </a:solidFill>
                          <a:latin typeface="Calibri"/>
                        </a:rPr>
                        <a:t>tulumaks</a:t>
                      </a:r>
                    </a:p>
                  </a:txBody>
                  <a:tcPr marL="9525" marR="9525" marT="9525" marB="0" anchor="b"/>
                </a:tc>
                <a:tc>
                  <a:txBody>
                    <a:bodyPr/>
                    <a:lstStyle/>
                    <a:p>
                      <a:pPr algn="ctr" fontAlgn="b"/>
                      <a:r>
                        <a:rPr lang="et-EE" sz="1100" b="0" i="0" u="none" strike="noStrike">
                          <a:solidFill>
                            <a:srgbClr val="000000"/>
                          </a:solidFill>
                          <a:latin typeface="Calibri"/>
                        </a:rPr>
                        <a:t> </a:t>
                      </a:r>
                    </a:p>
                  </a:txBody>
                  <a:tcPr marL="9525" marR="9525" marT="9525" marB="0" anchor="b"/>
                </a:tc>
                <a:tc>
                  <a:txBody>
                    <a:bodyPr/>
                    <a:lstStyle/>
                    <a:p>
                      <a:pPr algn="ctr" fontAlgn="b"/>
                      <a:r>
                        <a:rPr lang="et-EE" sz="1100" b="0" i="0" u="none" strike="noStrike">
                          <a:solidFill>
                            <a:srgbClr val="000000"/>
                          </a:solidFill>
                          <a:latin typeface="Calibri"/>
                        </a:rPr>
                        <a:t>43 638</a:t>
                      </a:r>
                    </a:p>
                  </a:txBody>
                  <a:tcPr marL="9525" marR="9525" marT="9525" marB="0" anchor="b"/>
                </a:tc>
                <a:tc>
                  <a:txBody>
                    <a:bodyPr/>
                    <a:lstStyle/>
                    <a:p>
                      <a:pPr algn="ctr" fontAlgn="b"/>
                      <a:r>
                        <a:rPr lang="et-EE" sz="1100" b="0" i="0" u="none" strike="noStrike">
                          <a:solidFill>
                            <a:srgbClr val="000000"/>
                          </a:solidFill>
                          <a:latin typeface="Calibri"/>
                        </a:rPr>
                        <a:t>-43 638</a:t>
                      </a:r>
                    </a:p>
                  </a:txBody>
                  <a:tcPr marL="9525" marR="9525" marT="9525" marB="0" anchor="b"/>
                </a:tc>
              </a:tr>
              <a:tr h="438594">
                <a:tc>
                  <a:txBody>
                    <a:bodyPr/>
                    <a:lstStyle/>
                    <a:p>
                      <a:pPr algn="l" fontAlgn="b"/>
                      <a:r>
                        <a:rPr lang="et-EE" sz="1100" b="0" i="0" u="none" strike="noStrike">
                          <a:solidFill>
                            <a:srgbClr val="000000"/>
                          </a:solidFill>
                          <a:latin typeface="Calibri"/>
                        </a:rPr>
                        <a:t>kultiveerimine</a:t>
                      </a:r>
                    </a:p>
                  </a:txBody>
                  <a:tcPr marL="9525" marR="9525" marT="9525" marB="0" anchor="b"/>
                </a:tc>
                <a:tc>
                  <a:txBody>
                    <a:bodyPr/>
                    <a:lstStyle/>
                    <a:p>
                      <a:pPr algn="ctr" fontAlgn="b"/>
                      <a:r>
                        <a:rPr lang="et-EE" sz="1100" b="0" i="0" u="none" strike="noStrike" dirty="0">
                          <a:solidFill>
                            <a:srgbClr val="000000"/>
                          </a:solidFill>
                          <a:latin typeface="Calibri"/>
                        </a:rPr>
                        <a:t>19 923</a:t>
                      </a:r>
                    </a:p>
                  </a:txBody>
                  <a:tcPr marL="9525" marR="9525" marT="9525" marB="0" anchor="b"/>
                </a:tc>
                <a:tc>
                  <a:txBody>
                    <a:bodyPr/>
                    <a:lstStyle/>
                    <a:p>
                      <a:pPr algn="ctr" fontAlgn="b"/>
                      <a:r>
                        <a:rPr lang="et-EE" sz="1100" b="0" i="0" u="none" strike="noStrike">
                          <a:solidFill>
                            <a:srgbClr val="000000"/>
                          </a:solidFill>
                          <a:latin typeface="Calibri"/>
                        </a:rPr>
                        <a:t>23 480</a:t>
                      </a:r>
                    </a:p>
                  </a:txBody>
                  <a:tcPr marL="9525" marR="9525" marT="9525" marB="0" anchor="b"/>
                </a:tc>
                <a:tc>
                  <a:txBody>
                    <a:bodyPr/>
                    <a:lstStyle/>
                    <a:p>
                      <a:pPr algn="ctr" fontAlgn="b"/>
                      <a:r>
                        <a:rPr lang="et-EE" sz="1100" b="0" i="0" u="none" strike="noStrike">
                          <a:solidFill>
                            <a:srgbClr val="000000"/>
                          </a:solidFill>
                          <a:latin typeface="Calibri"/>
                        </a:rPr>
                        <a:t>-3 557</a:t>
                      </a:r>
                    </a:p>
                  </a:txBody>
                  <a:tcPr marL="9525" marR="9525" marT="9525" marB="0" anchor="b"/>
                </a:tc>
              </a:tr>
              <a:tr h="438594">
                <a:tc>
                  <a:txBody>
                    <a:bodyPr/>
                    <a:lstStyle/>
                    <a:p>
                      <a:pPr algn="l" fontAlgn="b"/>
                      <a:r>
                        <a:rPr lang="et-EE" sz="1100" b="0" i="0" u="none" strike="noStrike">
                          <a:solidFill>
                            <a:srgbClr val="000000"/>
                          </a:solidFill>
                          <a:latin typeface="Calibri"/>
                        </a:rPr>
                        <a:t>noore metsa hooldus</a:t>
                      </a:r>
                    </a:p>
                  </a:txBody>
                  <a:tcPr marL="9525" marR="9525" marT="9525" marB="0" anchor="b"/>
                </a:tc>
                <a:tc>
                  <a:txBody>
                    <a:bodyPr/>
                    <a:lstStyle/>
                    <a:p>
                      <a:pPr algn="ctr" fontAlgn="b"/>
                      <a:r>
                        <a:rPr lang="et-EE" sz="1100" b="0" i="0" u="none" strike="noStrike">
                          <a:solidFill>
                            <a:srgbClr val="000000"/>
                          </a:solidFill>
                          <a:latin typeface="Calibri"/>
                        </a:rPr>
                        <a:t>2 750</a:t>
                      </a:r>
                    </a:p>
                  </a:txBody>
                  <a:tcPr marL="9525" marR="9525" marT="9525" marB="0" anchor="b"/>
                </a:tc>
                <a:tc>
                  <a:txBody>
                    <a:bodyPr/>
                    <a:lstStyle/>
                    <a:p>
                      <a:pPr algn="ctr" fontAlgn="b"/>
                      <a:r>
                        <a:rPr lang="et-EE" sz="1100" b="0" i="0" u="none" strike="noStrike">
                          <a:solidFill>
                            <a:srgbClr val="000000"/>
                          </a:solidFill>
                          <a:latin typeface="Calibri"/>
                        </a:rPr>
                        <a:t>5 500</a:t>
                      </a:r>
                    </a:p>
                  </a:txBody>
                  <a:tcPr marL="9525" marR="9525" marT="9525" marB="0" anchor="b"/>
                </a:tc>
                <a:tc>
                  <a:txBody>
                    <a:bodyPr/>
                    <a:lstStyle/>
                    <a:p>
                      <a:pPr algn="ctr" fontAlgn="b"/>
                      <a:r>
                        <a:rPr lang="et-EE" sz="1100" b="0" i="0" u="none" strike="noStrike">
                          <a:solidFill>
                            <a:srgbClr val="000000"/>
                          </a:solidFill>
                          <a:latin typeface="Calibri"/>
                        </a:rPr>
                        <a:t>-2 750</a:t>
                      </a:r>
                    </a:p>
                  </a:txBody>
                  <a:tcPr marL="9525" marR="9525" marT="9525" marB="0" anchor="b"/>
                </a:tc>
              </a:tr>
              <a:tr h="438594">
                <a:tc>
                  <a:txBody>
                    <a:bodyPr/>
                    <a:lstStyle/>
                    <a:p>
                      <a:pPr algn="l" fontAlgn="b"/>
                      <a:r>
                        <a:rPr lang="et-EE" sz="1100" b="0" i="0" u="none" strike="noStrike">
                          <a:solidFill>
                            <a:srgbClr val="000000"/>
                          </a:solidFill>
                          <a:latin typeface="Calibri"/>
                        </a:rPr>
                        <a:t>ulukiaed</a:t>
                      </a:r>
                    </a:p>
                  </a:txBody>
                  <a:tcPr marL="9525" marR="9525" marT="9525" marB="0" anchor="b"/>
                </a:tc>
                <a:tc>
                  <a:txBody>
                    <a:bodyPr/>
                    <a:lstStyle/>
                    <a:p>
                      <a:pPr algn="ctr" fontAlgn="b"/>
                      <a:r>
                        <a:rPr lang="et-EE" sz="1100" b="0" i="0" u="none" strike="noStrike">
                          <a:solidFill>
                            <a:srgbClr val="000000"/>
                          </a:solidFill>
                          <a:latin typeface="Calibri"/>
                        </a:rPr>
                        <a:t>6 020</a:t>
                      </a:r>
                    </a:p>
                  </a:txBody>
                  <a:tcPr marL="9525" marR="9525" marT="9525" marB="0" anchor="b"/>
                </a:tc>
                <a:tc>
                  <a:txBody>
                    <a:bodyPr/>
                    <a:lstStyle/>
                    <a:p>
                      <a:pPr algn="ctr" fontAlgn="b"/>
                      <a:r>
                        <a:rPr lang="et-EE" sz="1100" b="0" i="0" u="none" strike="noStrike">
                          <a:solidFill>
                            <a:srgbClr val="000000"/>
                          </a:solidFill>
                          <a:latin typeface="Calibri"/>
                        </a:rPr>
                        <a:t>8 027</a:t>
                      </a:r>
                    </a:p>
                  </a:txBody>
                  <a:tcPr marL="9525" marR="9525" marT="9525" marB="0" anchor="b"/>
                </a:tc>
                <a:tc>
                  <a:txBody>
                    <a:bodyPr/>
                    <a:lstStyle/>
                    <a:p>
                      <a:pPr algn="ctr" fontAlgn="b"/>
                      <a:r>
                        <a:rPr lang="et-EE" sz="1100" b="0" i="0" u="none" strike="noStrike">
                          <a:solidFill>
                            <a:srgbClr val="000000"/>
                          </a:solidFill>
                          <a:latin typeface="Calibri"/>
                        </a:rPr>
                        <a:t>-2 007</a:t>
                      </a:r>
                    </a:p>
                  </a:txBody>
                  <a:tcPr marL="9525" marR="9525" marT="9525" marB="0" anchor="b"/>
                </a:tc>
              </a:tr>
              <a:tr h="438594">
                <a:tc>
                  <a:txBody>
                    <a:bodyPr/>
                    <a:lstStyle/>
                    <a:p>
                      <a:pPr algn="l" fontAlgn="b"/>
                      <a:r>
                        <a:rPr lang="et-EE" sz="1100" b="0" i="0" u="none" strike="noStrike">
                          <a:solidFill>
                            <a:srgbClr val="000000"/>
                          </a:solidFill>
                          <a:latin typeface="Calibri"/>
                        </a:rPr>
                        <a:t>maamaks</a:t>
                      </a:r>
                    </a:p>
                  </a:txBody>
                  <a:tcPr marL="9525" marR="9525" marT="9525" marB="0" anchor="b"/>
                </a:tc>
                <a:tc>
                  <a:txBody>
                    <a:bodyPr/>
                    <a:lstStyle/>
                    <a:p>
                      <a:pPr algn="ctr" fontAlgn="b"/>
                      <a:r>
                        <a:rPr lang="et-EE" sz="1100" b="0" i="0" u="none" strike="noStrike">
                          <a:solidFill>
                            <a:srgbClr val="000000"/>
                          </a:solidFill>
                          <a:latin typeface="Calibri"/>
                        </a:rPr>
                        <a:t> </a:t>
                      </a:r>
                    </a:p>
                  </a:txBody>
                  <a:tcPr marL="9525" marR="9525" marT="9525" marB="0" anchor="b"/>
                </a:tc>
                <a:tc>
                  <a:txBody>
                    <a:bodyPr/>
                    <a:lstStyle/>
                    <a:p>
                      <a:pPr algn="ctr" fontAlgn="b"/>
                      <a:r>
                        <a:rPr lang="et-EE" sz="1100" b="0" i="0" u="none" strike="noStrike">
                          <a:solidFill>
                            <a:srgbClr val="000000"/>
                          </a:solidFill>
                          <a:latin typeface="Calibri"/>
                        </a:rPr>
                        <a:t>6 188</a:t>
                      </a:r>
                    </a:p>
                  </a:txBody>
                  <a:tcPr marL="9525" marR="9525" marT="9525" marB="0" anchor="b"/>
                </a:tc>
                <a:tc>
                  <a:txBody>
                    <a:bodyPr/>
                    <a:lstStyle/>
                    <a:p>
                      <a:pPr algn="ctr" fontAlgn="b"/>
                      <a:r>
                        <a:rPr lang="et-EE" sz="1100" b="0" i="0" u="none" strike="noStrike">
                          <a:solidFill>
                            <a:srgbClr val="000000"/>
                          </a:solidFill>
                          <a:latin typeface="Calibri"/>
                        </a:rPr>
                        <a:t>-6 188</a:t>
                      </a:r>
                    </a:p>
                  </a:txBody>
                  <a:tcPr marL="9525" marR="9525" marT="9525" marB="0" anchor="b"/>
                </a:tc>
              </a:tr>
              <a:tr h="438594">
                <a:tc>
                  <a:txBody>
                    <a:bodyPr/>
                    <a:lstStyle/>
                    <a:p>
                      <a:pPr algn="l" fontAlgn="b"/>
                      <a:r>
                        <a:rPr lang="et-EE" sz="1100" b="1" i="0" u="none" strike="noStrike">
                          <a:solidFill>
                            <a:srgbClr val="000000"/>
                          </a:solidFill>
                          <a:latin typeface="Calibri"/>
                        </a:rPr>
                        <a:t>KÕIK KOKKU</a:t>
                      </a:r>
                    </a:p>
                  </a:txBody>
                  <a:tcPr marL="9525" marR="9525" marT="9525" marB="0" anchor="b"/>
                </a:tc>
                <a:tc>
                  <a:txBody>
                    <a:bodyPr/>
                    <a:lstStyle/>
                    <a:p>
                      <a:pPr algn="ctr" fontAlgn="b"/>
                      <a:r>
                        <a:rPr lang="et-EE" sz="1100" b="1" i="0" u="none" strike="noStrike">
                          <a:solidFill>
                            <a:srgbClr val="000000"/>
                          </a:solidFill>
                          <a:latin typeface="Calibri"/>
                        </a:rPr>
                        <a:t>236 493</a:t>
                      </a:r>
                    </a:p>
                  </a:txBody>
                  <a:tcPr marL="9525" marR="9525" marT="9525" marB="0" anchor="b"/>
                </a:tc>
                <a:tc>
                  <a:txBody>
                    <a:bodyPr/>
                    <a:lstStyle/>
                    <a:p>
                      <a:pPr algn="ctr" fontAlgn="b"/>
                      <a:r>
                        <a:rPr lang="et-EE" sz="1100" b="1" i="0" u="none" strike="noStrike">
                          <a:solidFill>
                            <a:srgbClr val="000000"/>
                          </a:solidFill>
                          <a:latin typeface="Calibri"/>
                        </a:rPr>
                        <a:t>86 832</a:t>
                      </a:r>
                    </a:p>
                  </a:txBody>
                  <a:tcPr marL="9525" marR="9525" marT="9525" marB="0" anchor="b"/>
                </a:tc>
                <a:tc>
                  <a:txBody>
                    <a:bodyPr/>
                    <a:lstStyle/>
                    <a:p>
                      <a:pPr algn="ctr" fontAlgn="b"/>
                      <a:r>
                        <a:rPr lang="et-EE" sz="1100" b="1" i="0" u="none" strike="noStrike">
                          <a:solidFill>
                            <a:srgbClr val="000000"/>
                          </a:solidFill>
                          <a:latin typeface="Calibri"/>
                        </a:rPr>
                        <a:t>149 661</a:t>
                      </a:r>
                    </a:p>
                  </a:txBody>
                  <a:tcPr marL="9525" marR="9525" marT="9525" marB="0" anchor="b"/>
                </a:tc>
              </a:tr>
              <a:tr h="438594">
                <a:tc>
                  <a:txBody>
                    <a:bodyPr/>
                    <a:lstStyle/>
                    <a:p>
                      <a:pPr algn="l" fontAlgn="b"/>
                      <a:r>
                        <a:rPr lang="et-EE" sz="1100" b="0" i="0" u="none" strike="noStrike">
                          <a:solidFill>
                            <a:srgbClr val="000000"/>
                          </a:solidFill>
                          <a:latin typeface="Calibri"/>
                        </a:rPr>
                        <a:t>s.h. toetused kokku</a:t>
                      </a:r>
                    </a:p>
                  </a:txBody>
                  <a:tcPr marL="9525" marR="9525" marT="9525" marB="0" anchor="b"/>
                </a:tc>
                <a:tc>
                  <a:txBody>
                    <a:bodyPr/>
                    <a:lstStyle/>
                    <a:p>
                      <a:pPr algn="ctr" fontAlgn="b"/>
                      <a:r>
                        <a:rPr lang="et-EE" sz="1100" b="0" i="0" u="none" strike="noStrike">
                          <a:solidFill>
                            <a:srgbClr val="000000"/>
                          </a:solidFill>
                          <a:latin typeface="Calibri"/>
                        </a:rPr>
                        <a:t>28 693</a:t>
                      </a:r>
                    </a:p>
                  </a:txBody>
                  <a:tcPr marL="9525" marR="9525" marT="9525" marB="0" anchor="b"/>
                </a:tc>
                <a:tc>
                  <a:txBody>
                    <a:bodyPr/>
                    <a:lstStyle/>
                    <a:p>
                      <a:pPr algn="l" fontAlgn="b"/>
                      <a:endParaRPr lang="et-EE" sz="1100" b="0" i="0" u="none" strike="noStrike">
                        <a:solidFill>
                          <a:srgbClr val="000000"/>
                        </a:solidFill>
                        <a:latin typeface="Calibri"/>
                      </a:endParaRPr>
                    </a:p>
                  </a:txBody>
                  <a:tcPr marL="9525" marR="9525" marT="9525" marB="0" anchor="b"/>
                </a:tc>
                <a:tc>
                  <a:txBody>
                    <a:bodyPr/>
                    <a:lstStyle/>
                    <a:p>
                      <a:pPr algn="l" fontAlgn="b"/>
                      <a:endParaRPr lang="et-EE" sz="1100" b="0" i="0" u="none" strike="noStrike">
                        <a:solidFill>
                          <a:srgbClr val="000000"/>
                        </a:solidFill>
                        <a:latin typeface="Calibri"/>
                      </a:endParaRPr>
                    </a:p>
                  </a:txBody>
                  <a:tcPr marL="9525" marR="9525" marT="9525" marB="0" anchor="b"/>
                </a:tc>
              </a:tr>
              <a:tr h="438594">
                <a:tc>
                  <a:txBody>
                    <a:bodyPr/>
                    <a:lstStyle/>
                    <a:p>
                      <a:pPr algn="l" fontAlgn="b"/>
                      <a:r>
                        <a:rPr lang="et-EE" sz="1100" b="0" i="0" u="none" strike="noStrike">
                          <a:solidFill>
                            <a:srgbClr val="000000"/>
                          </a:solidFill>
                          <a:latin typeface="Calibri"/>
                        </a:rPr>
                        <a:t>s.h. maksud kokku</a:t>
                      </a:r>
                    </a:p>
                  </a:txBody>
                  <a:tcPr marL="9525" marR="9525" marT="9525" marB="0" anchor="b"/>
                </a:tc>
                <a:tc>
                  <a:txBody>
                    <a:bodyPr/>
                    <a:lstStyle/>
                    <a:p>
                      <a:pPr algn="l" fontAlgn="b"/>
                      <a:endParaRPr lang="et-EE" sz="1100" b="0" i="0" u="none" strike="noStrike">
                        <a:solidFill>
                          <a:srgbClr val="000000"/>
                        </a:solidFill>
                        <a:latin typeface="Calibri"/>
                      </a:endParaRPr>
                    </a:p>
                  </a:txBody>
                  <a:tcPr marL="9525" marR="9525" marT="9525" marB="0" anchor="b"/>
                </a:tc>
                <a:tc>
                  <a:txBody>
                    <a:bodyPr/>
                    <a:lstStyle/>
                    <a:p>
                      <a:pPr algn="ctr" fontAlgn="b"/>
                      <a:r>
                        <a:rPr lang="et-EE" sz="1100" b="0" i="0" u="none" strike="noStrike">
                          <a:solidFill>
                            <a:srgbClr val="000000"/>
                          </a:solidFill>
                          <a:latin typeface="Calibri"/>
                        </a:rPr>
                        <a:t>49 826</a:t>
                      </a:r>
                    </a:p>
                  </a:txBody>
                  <a:tcPr marL="9525" marR="9525" marT="9525" marB="0" anchor="b"/>
                </a:tc>
                <a:tc>
                  <a:txBody>
                    <a:bodyPr/>
                    <a:lstStyle/>
                    <a:p>
                      <a:pPr algn="l" fontAlgn="b"/>
                      <a:endParaRPr lang="et-EE" sz="1100" b="0" i="0" u="none" strike="noStrike" dirty="0">
                        <a:solidFill>
                          <a:srgbClr val="000000"/>
                        </a:solidFill>
                        <a:latin typeface="Calibri"/>
                      </a:endParaRPr>
                    </a:p>
                  </a:txBody>
                  <a:tcPr marL="9525" marR="9525" marT="9525" marB="0" anchor="b"/>
                </a:tc>
              </a:tr>
            </a:tbl>
          </a:graphicData>
        </a:graphic>
      </p:graphicFrame>
      <p:sp>
        <p:nvSpPr>
          <p:cNvPr id="3" name="Title 2"/>
          <p:cNvSpPr>
            <a:spLocks noGrp="1"/>
          </p:cNvSpPr>
          <p:nvPr>
            <p:ph type="title"/>
          </p:nvPr>
        </p:nvSpPr>
        <p:spPr/>
        <p:txBody>
          <a:bodyPr/>
          <a:lstStyle/>
          <a:p>
            <a:r>
              <a:rPr lang="et-EE" dirty="0" smtClean="0"/>
              <a:t>Meie Pere Mets</a:t>
            </a: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7499175" cy="3311667"/>
        </p:xfrm>
        <a:graphic>
          <a:graphicData uri="http://schemas.openxmlformats.org/drawingml/2006/table">
            <a:tbl>
              <a:tblPr firstRow="1" bandRow="1">
                <a:tableStyleId>{5C22544A-7EE6-4342-B048-85BDC9FD1C3A}</a:tableStyleId>
              </a:tblPr>
              <a:tblGrid>
                <a:gridCol w="2530624"/>
                <a:gridCol w="2468826"/>
                <a:gridCol w="2499725"/>
              </a:tblGrid>
              <a:tr h="54572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t-EE" sz="1400" b="1" i="0" u="none" strike="noStrike" kern="1200" dirty="0" smtClean="0">
                          <a:solidFill>
                            <a:srgbClr val="000000"/>
                          </a:solidFill>
                          <a:latin typeface="Calibri"/>
                          <a:ea typeface="+mn-ea"/>
                          <a:cs typeface="+mn-cs"/>
                        </a:rPr>
                        <a:t>1/10   raieringist ehk 7 aastat</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t-EE" sz="1400" b="1" i="0" u="none" strike="noStrike" dirty="0" smtClean="0">
                          <a:solidFill>
                            <a:srgbClr val="000000"/>
                          </a:solidFill>
                          <a:latin typeface="Calibri"/>
                        </a:rPr>
                        <a:t>Eurodes</a:t>
                      </a:r>
                    </a:p>
                    <a:p>
                      <a:pPr algn="ctr" fontAlgn="b"/>
                      <a:endParaRPr lang="et-EE" sz="1100" b="0" i="0" u="none" strike="noStrike" dirty="0">
                        <a:solidFill>
                          <a:srgbClr val="000000"/>
                        </a:solidFill>
                        <a:latin typeface="Calibri"/>
                      </a:endParaRPr>
                    </a:p>
                  </a:txBody>
                  <a:tcPr marL="9525" marR="9525" marT="9525" marB="0" anchor="b"/>
                </a:tc>
                <a:tc>
                  <a:txBody>
                    <a:bodyPr/>
                    <a:lstStyle/>
                    <a:p>
                      <a:pPr algn="l" fontAlgn="b"/>
                      <a:endParaRPr lang="et-EE" sz="1100" b="0" i="0" u="none" strike="noStrike">
                        <a:solidFill>
                          <a:srgbClr val="000000"/>
                        </a:solidFill>
                        <a:latin typeface="Calibri"/>
                      </a:endParaRPr>
                    </a:p>
                  </a:txBody>
                  <a:tcPr marL="9525" marR="9525" marT="9525" marB="0" anchor="b"/>
                </a:tc>
              </a:tr>
              <a:tr h="545724">
                <a:tc>
                  <a:txBody>
                    <a:bodyPr/>
                    <a:lstStyle/>
                    <a:p>
                      <a:pPr algn="r" fontAlgn="b"/>
                      <a:r>
                        <a:rPr lang="et-EE" sz="1800" b="0" i="0" u="none" strike="noStrike" dirty="0">
                          <a:solidFill>
                            <a:srgbClr val="000000"/>
                          </a:solidFill>
                          <a:latin typeface="Calibri"/>
                        </a:rPr>
                        <a:t>keskmine brutotulu aastas</a:t>
                      </a:r>
                    </a:p>
                  </a:txBody>
                  <a:tcPr marL="9525" marR="9525" marT="9525" marB="0" anchor="b"/>
                </a:tc>
                <a:tc>
                  <a:txBody>
                    <a:bodyPr/>
                    <a:lstStyle/>
                    <a:p>
                      <a:pPr algn="ctr" fontAlgn="b"/>
                      <a:r>
                        <a:rPr lang="et-EE" sz="2000" b="1" i="0" u="none" strike="noStrike" dirty="0">
                          <a:solidFill>
                            <a:srgbClr val="000000"/>
                          </a:solidFill>
                          <a:latin typeface="Calibri"/>
                        </a:rPr>
                        <a:t>     189,73    </a:t>
                      </a:r>
                    </a:p>
                  </a:txBody>
                  <a:tcPr marL="9525" marR="9525" marT="9525" marB="0" anchor="b"/>
                </a:tc>
                <a:tc>
                  <a:txBody>
                    <a:bodyPr/>
                    <a:lstStyle/>
                    <a:p>
                      <a:pPr algn="l" fontAlgn="b"/>
                      <a:r>
                        <a:rPr lang="et-EE" sz="2000" b="1" i="0" u="none" strike="noStrike">
                          <a:solidFill>
                            <a:srgbClr val="000000"/>
                          </a:solidFill>
                          <a:latin typeface="Calibri"/>
                        </a:rPr>
                        <a:t>€/ha/a</a:t>
                      </a:r>
                    </a:p>
                  </a:txBody>
                  <a:tcPr marL="9525" marR="9525" marT="9525" marB="0" anchor="b"/>
                </a:tc>
              </a:tr>
              <a:tr h="545724">
                <a:tc>
                  <a:txBody>
                    <a:bodyPr/>
                    <a:lstStyle/>
                    <a:p>
                      <a:pPr algn="r" fontAlgn="b"/>
                      <a:r>
                        <a:rPr lang="fi-FI" sz="1800" b="0" i="0" u="none" strike="noStrike" dirty="0">
                          <a:solidFill>
                            <a:srgbClr val="000000"/>
                          </a:solidFill>
                          <a:latin typeface="Calibri"/>
                        </a:rPr>
                        <a:t>Eesti riik on saanud otseste maksudena</a:t>
                      </a:r>
                    </a:p>
                  </a:txBody>
                  <a:tcPr marL="9525" marR="9525" marT="9525" marB="0" anchor="b"/>
                </a:tc>
                <a:tc>
                  <a:txBody>
                    <a:bodyPr/>
                    <a:lstStyle/>
                    <a:p>
                      <a:pPr algn="ctr" fontAlgn="b"/>
                      <a:r>
                        <a:rPr lang="et-EE" sz="1800" b="1" i="0" u="none" strike="noStrike" dirty="0">
                          <a:solidFill>
                            <a:srgbClr val="000000"/>
                          </a:solidFill>
                          <a:latin typeface="Calibri"/>
                        </a:rPr>
                        <a:t> </a:t>
                      </a:r>
                      <a:r>
                        <a:rPr lang="et-EE" sz="1800" b="1" i="0" u="none" strike="noStrike" dirty="0" smtClean="0">
                          <a:solidFill>
                            <a:srgbClr val="000000"/>
                          </a:solidFill>
                          <a:latin typeface="Calibri"/>
                        </a:rPr>
                        <a:t>        </a:t>
                      </a:r>
                      <a:r>
                        <a:rPr lang="et-EE" sz="1800" b="1" i="0" u="none" strike="noStrike" dirty="0">
                          <a:solidFill>
                            <a:srgbClr val="000000"/>
                          </a:solidFill>
                          <a:latin typeface="Calibri"/>
                        </a:rPr>
                        <a:t>45,49    </a:t>
                      </a:r>
                    </a:p>
                  </a:txBody>
                  <a:tcPr marL="9525" marR="9525" marT="9525" marB="0" anchor="b"/>
                </a:tc>
                <a:tc>
                  <a:txBody>
                    <a:bodyPr/>
                    <a:lstStyle/>
                    <a:p>
                      <a:pPr algn="l" fontAlgn="b"/>
                      <a:r>
                        <a:rPr lang="et-EE" sz="2000" b="1" i="0" u="none" strike="noStrike">
                          <a:solidFill>
                            <a:srgbClr val="000000"/>
                          </a:solidFill>
                          <a:latin typeface="Calibri"/>
                        </a:rPr>
                        <a:t>€/ha/a</a:t>
                      </a:r>
                    </a:p>
                  </a:txBody>
                  <a:tcPr marL="9525" marR="9525" marT="9525" marB="0" anchor="b"/>
                </a:tc>
              </a:tr>
              <a:tr h="545724">
                <a:tc>
                  <a:txBody>
                    <a:bodyPr/>
                    <a:lstStyle/>
                    <a:p>
                      <a:pPr algn="r" fontAlgn="b"/>
                      <a:r>
                        <a:rPr lang="et-EE" sz="1800" b="0" i="0" u="none" strike="noStrike" dirty="0">
                          <a:solidFill>
                            <a:srgbClr val="000000"/>
                          </a:solidFill>
                          <a:latin typeface="Calibri"/>
                        </a:rPr>
                        <a:t>sellest kohalik omavalitsus</a:t>
                      </a:r>
                    </a:p>
                  </a:txBody>
                  <a:tcPr marL="9525" marR="9525" marT="9525" marB="0" anchor="b"/>
                </a:tc>
                <a:tc>
                  <a:txBody>
                    <a:bodyPr/>
                    <a:lstStyle/>
                    <a:p>
                      <a:pPr algn="ctr" fontAlgn="b"/>
                      <a:r>
                        <a:rPr lang="et-EE" sz="1800" b="1" i="0" u="none" strike="noStrike" dirty="0">
                          <a:solidFill>
                            <a:srgbClr val="000000"/>
                          </a:solidFill>
                          <a:latin typeface="Calibri"/>
                        </a:rPr>
                        <a:t>  </a:t>
                      </a:r>
                      <a:r>
                        <a:rPr lang="et-EE" sz="1800" b="1" i="0" u="none" strike="noStrike" dirty="0" smtClean="0">
                          <a:solidFill>
                            <a:srgbClr val="000000"/>
                          </a:solidFill>
                          <a:latin typeface="Calibri"/>
                        </a:rPr>
                        <a:t>       </a:t>
                      </a:r>
                      <a:r>
                        <a:rPr lang="et-EE" sz="1800" b="1" i="0" u="none" strike="noStrike" dirty="0">
                          <a:solidFill>
                            <a:srgbClr val="000000"/>
                          </a:solidFill>
                          <a:latin typeface="Calibri"/>
                        </a:rPr>
                        <a:t>27,28    </a:t>
                      </a:r>
                    </a:p>
                  </a:txBody>
                  <a:tcPr marL="9525" marR="9525" marT="9525" marB="0" anchor="b"/>
                </a:tc>
                <a:tc>
                  <a:txBody>
                    <a:bodyPr/>
                    <a:lstStyle/>
                    <a:p>
                      <a:pPr algn="l" fontAlgn="b"/>
                      <a:r>
                        <a:rPr lang="et-EE" sz="2000" b="1" i="0" u="none" strike="noStrike" dirty="0">
                          <a:solidFill>
                            <a:srgbClr val="000000"/>
                          </a:solidFill>
                          <a:latin typeface="Calibri"/>
                        </a:rPr>
                        <a:t>€/ha/a</a:t>
                      </a:r>
                    </a:p>
                  </a:txBody>
                  <a:tcPr marL="9525" marR="9525" marT="9525" marB="0" anchor="b"/>
                </a:tc>
              </a:tr>
              <a:tr h="545724">
                <a:tc>
                  <a:txBody>
                    <a:bodyPr/>
                    <a:lstStyle/>
                    <a:p>
                      <a:pPr algn="r" fontAlgn="b"/>
                      <a:r>
                        <a:rPr lang="et-EE" sz="1800" b="0" i="0" u="none" strike="noStrike">
                          <a:solidFill>
                            <a:srgbClr val="000000"/>
                          </a:solidFill>
                          <a:latin typeface="Calibri"/>
                        </a:rPr>
                        <a:t>Metsa majandmisega seotud kulud aastas</a:t>
                      </a:r>
                    </a:p>
                  </a:txBody>
                  <a:tcPr marL="9525" marR="9525" marT="9525" marB="0" anchor="b"/>
                </a:tc>
                <a:tc>
                  <a:txBody>
                    <a:bodyPr/>
                    <a:lstStyle/>
                    <a:p>
                      <a:pPr algn="ctr" fontAlgn="b"/>
                      <a:r>
                        <a:rPr lang="et-EE" sz="1800" b="1" i="0" u="none" strike="noStrike" dirty="0">
                          <a:solidFill>
                            <a:srgbClr val="000000"/>
                          </a:solidFill>
                          <a:latin typeface="Calibri"/>
                        </a:rPr>
                        <a:t>   </a:t>
                      </a:r>
                      <a:r>
                        <a:rPr lang="et-EE" sz="1800" b="1" i="0" u="none" strike="noStrike" dirty="0" smtClean="0">
                          <a:solidFill>
                            <a:srgbClr val="000000"/>
                          </a:solidFill>
                          <a:latin typeface="Calibri"/>
                        </a:rPr>
                        <a:t>      </a:t>
                      </a:r>
                      <a:r>
                        <a:rPr lang="et-EE" sz="1800" b="1" i="0" u="none" strike="noStrike" dirty="0">
                          <a:solidFill>
                            <a:srgbClr val="000000"/>
                          </a:solidFill>
                          <a:latin typeface="Calibri"/>
                        </a:rPr>
                        <a:t>33,79    </a:t>
                      </a:r>
                    </a:p>
                  </a:txBody>
                  <a:tcPr marL="9525" marR="9525" marT="9525" marB="0" anchor="b"/>
                </a:tc>
                <a:tc>
                  <a:txBody>
                    <a:bodyPr/>
                    <a:lstStyle/>
                    <a:p>
                      <a:pPr algn="l" fontAlgn="b"/>
                      <a:r>
                        <a:rPr lang="et-EE" sz="2000" b="1" i="0" u="none" strike="noStrike" dirty="0">
                          <a:solidFill>
                            <a:srgbClr val="000000"/>
                          </a:solidFill>
                          <a:latin typeface="Calibri"/>
                        </a:rPr>
                        <a:t>€/ha/a</a:t>
                      </a:r>
                    </a:p>
                  </a:txBody>
                  <a:tcPr marL="9525" marR="9525" marT="9525" marB="0" anchor="b"/>
                </a:tc>
              </a:tr>
              <a:tr h="545724">
                <a:tc>
                  <a:txBody>
                    <a:bodyPr/>
                    <a:lstStyle/>
                    <a:p>
                      <a:pPr algn="r" fontAlgn="b"/>
                      <a:r>
                        <a:rPr lang="et-EE" sz="1800" b="0" i="0" u="none" strike="noStrike">
                          <a:solidFill>
                            <a:srgbClr val="000000"/>
                          </a:solidFill>
                          <a:latin typeface="Calibri"/>
                        </a:rPr>
                        <a:t>keskmine netotulu omanikule aastas</a:t>
                      </a:r>
                    </a:p>
                  </a:txBody>
                  <a:tcPr marL="9525" marR="9525" marT="9525" marB="0" anchor="b"/>
                </a:tc>
                <a:tc>
                  <a:txBody>
                    <a:bodyPr/>
                    <a:lstStyle/>
                    <a:p>
                      <a:pPr algn="ctr" fontAlgn="b"/>
                      <a:r>
                        <a:rPr lang="et-EE" sz="2000" b="1" i="0" u="none" strike="noStrike" dirty="0">
                          <a:solidFill>
                            <a:srgbClr val="000000"/>
                          </a:solidFill>
                          <a:latin typeface="Calibri"/>
                        </a:rPr>
                        <a:t>     136,64    </a:t>
                      </a:r>
                    </a:p>
                  </a:txBody>
                  <a:tcPr marL="9525" marR="9525" marT="9525" marB="0" anchor="b"/>
                </a:tc>
                <a:tc>
                  <a:txBody>
                    <a:bodyPr/>
                    <a:lstStyle/>
                    <a:p>
                      <a:pPr algn="l" fontAlgn="b"/>
                      <a:r>
                        <a:rPr lang="et-EE" sz="2000" b="1" i="0" u="none" strike="noStrike" dirty="0">
                          <a:solidFill>
                            <a:srgbClr val="000000"/>
                          </a:solidFill>
                          <a:latin typeface="Calibri"/>
                        </a:rPr>
                        <a:t>€/ha/a</a:t>
                      </a:r>
                    </a:p>
                  </a:txBody>
                  <a:tcPr marL="9525" marR="9525" marT="9525" marB="0" anchor="b"/>
                </a:tc>
              </a:tr>
            </a:tbl>
          </a:graphicData>
        </a:graphic>
      </p:graphicFrame>
      <p:sp>
        <p:nvSpPr>
          <p:cNvPr id="3" name="Title 2"/>
          <p:cNvSpPr>
            <a:spLocks noGrp="1"/>
          </p:cNvSpPr>
          <p:nvPr>
            <p:ph type="title"/>
          </p:nvPr>
        </p:nvSpPr>
        <p:spPr/>
        <p:txBody>
          <a:bodyPr/>
          <a:lstStyle/>
          <a:p>
            <a:r>
              <a:rPr lang="et-EE" dirty="0" smtClean="0"/>
              <a:t>Meie Pere Mets</a:t>
            </a: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t-EE" dirty="0" smtClean="0"/>
              <a:t>Puit on suures osas kogu aeg müüdav olnud, ka kriisiaegadel  ja hinnakõikumised ei olegi olnud väga suured</a:t>
            </a:r>
          </a:p>
          <a:p>
            <a:pPr>
              <a:buNone/>
            </a:pPr>
            <a:r>
              <a:rPr lang="et-EE" sz="1800" dirty="0" smtClean="0"/>
              <a:t>(seda eriti Põhjalas)</a:t>
            </a:r>
          </a:p>
          <a:p>
            <a:pPr>
              <a:buNone/>
            </a:pPr>
            <a:endParaRPr lang="et-EE" sz="1800" dirty="0" smtClean="0"/>
          </a:p>
          <a:p>
            <a:pPr>
              <a:buNone/>
            </a:pPr>
            <a:endParaRPr lang="et-EE" sz="1800" dirty="0" smtClean="0"/>
          </a:p>
          <a:p>
            <a:r>
              <a:rPr lang="et-EE" sz="2000" dirty="0" smtClean="0">
                <a:solidFill>
                  <a:srgbClr val="00B050"/>
                </a:solidFill>
              </a:rPr>
              <a:t>http://www.eramets.ee/metsa-ja-puidumuuk/hinnainfo</a:t>
            </a:r>
          </a:p>
          <a:p>
            <a:endParaRPr lang="et-EE" dirty="0"/>
          </a:p>
        </p:txBody>
      </p:sp>
      <p:sp>
        <p:nvSpPr>
          <p:cNvPr id="3" name="Title 2"/>
          <p:cNvSpPr>
            <a:spLocks noGrp="1"/>
          </p:cNvSpPr>
          <p:nvPr>
            <p:ph type="title"/>
          </p:nvPr>
        </p:nvSpPr>
        <p:spPr/>
        <p:txBody>
          <a:bodyPr/>
          <a:lstStyle/>
          <a:p>
            <a:pPr algn="ctr"/>
            <a:r>
              <a:rPr lang="et-EE" dirty="0" smtClean="0"/>
              <a:t>STABIILSUS</a:t>
            </a: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t-EE" dirty="0"/>
          </a:p>
        </p:txBody>
      </p:sp>
      <p:sp>
        <p:nvSpPr>
          <p:cNvPr id="3" name="Title 2"/>
          <p:cNvSpPr>
            <a:spLocks noGrp="1"/>
          </p:cNvSpPr>
          <p:nvPr>
            <p:ph type="title"/>
          </p:nvPr>
        </p:nvSpPr>
        <p:spPr>
          <a:xfrm>
            <a:off x="107504" y="274638"/>
            <a:ext cx="9036496" cy="1143000"/>
          </a:xfrm>
        </p:spPr>
        <p:txBody>
          <a:bodyPr>
            <a:normAutofit/>
          </a:bodyPr>
          <a:lstStyle/>
          <a:p>
            <a:r>
              <a:rPr lang="et-EE" sz="2000" dirty="0" smtClean="0"/>
              <a:t>Soome keskmised ümarpuiduhinnad vahelaos   (allikas METLA)</a:t>
            </a:r>
            <a:endParaRPr lang="et-EE" sz="4000"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pic>
        <p:nvPicPr>
          <p:cNvPr id="2050" name="Picture 2" descr="http://www.eramets.ee/wp-content/uploads/2013/01/31.png"/>
          <p:cNvPicPr>
            <a:picLocks noChangeAspect="1" noChangeArrowheads="1"/>
          </p:cNvPicPr>
          <p:nvPr/>
        </p:nvPicPr>
        <p:blipFill>
          <a:blip r:embed="rId2" cstate="print"/>
          <a:srcRect/>
          <a:stretch>
            <a:fillRect/>
          </a:stretch>
        </p:blipFill>
        <p:spPr bwMode="auto">
          <a:xfrm>
            <a:off x="467544" y="1124743"/>
            <a:ext cx="8353425" cy="525658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t-EE" dirty="0" smtClean="0"/>
              <a:t> </a:t>
            </a:r>
            <a:endParaRPr lang="et-EE" dirty="0"/>
          </a:p>
        </p:txBody>
      </p:sp>
      <p:sp>
        <p:nvSpPr>
          <p:cNvPr id="3" name="Title 2"/>
          <p:cNvSpPr>
            <a:spLocks noGrp="1"/>
          </p:cNvSpPr>
          <p:nvPr>
            <p:ph type="title"/>
          </p:nvPr>
        </p:nvSpPr>
        <p:spPr/>
        <p:txBody>
          <a:bodyPr>
            <a:normAutofit fontScale="90000"/>
          </a:bodyPr>
          <a:lstStyle/>
          <a:p>
            <a:r>
              <a:rPr lang="et-EE" dirty="0" smtClean="0"/>
              <a:t>RMK puiduhinnad vahelaos (metsas laoplatsis)</a:t>
            </a: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pic>
        <p:nvPicPr>
          <p:cNvPr id="3074" name="Picture 2" descr="http://www.eramets.ee/wp-content/uploads/2013/01/21.png"/>
          <p:cNvPicPr>
            <a:picLocks noChangeAspect="1" noChangeArrowheads="1"/>
          </p:cNvPicPr>
          <p:nvPr/>
        </p:nvPicPr>
        <p:blipFill>
          <a:blip r:embed="rId2" cstate="print"/>
          <a:srcRect/>
          <a:stretch>
            <a:fillRect/>
          </a:stretch>
        </p:blipFill>
        <p:spPr bwMode="auto">
          <a:xfrm>
            <a:off x="323528" y="1628800"/>
            <a:ext cx="8507313" cy="3895725"/>
          </a:xfrm>
          <a:prstGeom prst="rect">
            <a:avLst/>
          </a:prstGeom>
          <a:noFill/>
        </p:spPr>
      </p:pic>
      <p:sp>
        <p:nvSpPr>
          <p:cNvPr id="6" name="TextBox 5"/>
          <p:cNvSpPr txBox="1"/>
          <p:nvPr/>
        </p:nvSpPr>
        <p:spPr>
          <a:xfrm>
            <a:off x="3491880" y="5661248"/>
            <a:ext cx="4896544" cy="338554"/>
          </a:xfrm>
          <a:prstGeom prst="rect">
            <a:avLst/>
          </a:prstGeom>
          <a:noFill/>
        </p:spPr>
        <p:txBody>
          <a:bodyPr wrap="square" rtlCol="0">
            <a:spAutoFit/>
          </a:bodyPr>
          <a:lstStyle/>
          <a:p>
            <a:r>
              <a:rPr lang="et-EE" sz="1600" dirty="0" smtClean="0"/>
              <a:t>Allikas : Heiki Hepner , OÜ Tark Mets</a:t>
            </a:r>
            <a:endParaRPr lang="et-EE"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t-EE" sz="3600" dirty="0" smtClean="0"/>
              <a:t>Eesti ümarpuidu hinnad suuremate ettevõtete lõpplaohindade alusel</a:t>
            </a:r>
            <a:endParaRPr lang="et-EE" sz="3600"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484784"/>
            <a:ext cx="8229600" cy="4608512"/>
          </a:xfrm>
          <a:prstGeom prst="rect">
            <a:avLst/>
          </a:prstGeom>
          <a:noFill/>
          <a:ln w="9525">
            <a:noFill/>
            <a:miter lim="800000"/>
            <a:headEnd/>
            <a:tailEnd/>
          </a:ln>
        </p:spPr>
      </p:pic>
      <p:sp>
        <p:nvSpPr>
          <p:cNvPr id="5" name="TextBox 4"/>
          <p:cNvSpPr txBox="1"/>
          <p:nvPr/>
        </p:nvSpPr>
        <p:spPr>
          <a:xfrm>
            <a:off x="3635896" y="6021288"/>
            <a:ext cx="4896544" cy="369332"/>
          </a:xfrm>
          <a:prstGeom prst="rect">
            <a:avLst/>
          </a:prstGeom>
          <a:noFill/>
        </p:spPr>
        <p:txBody>
          <a:bodyPr wrap="square" rtlCol="0">
            <a:spAutoFit/>
          </a:bodyPr>
          <a:lstStyle/>
          <a:p>
            <a:r>
              <a:rPr lang="et-EE" dirty="0" smtClean="0"/>
              <a:t>Allikas : Heiki Hepner , OÜ Tark Mets</a:t>
            </a:r>
            <a:endParaRPr lang="et-E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76872"/>
            <a:ext cx="8229600" cy="3730228"/>
          </a:xfrm>
        </p:spPr>
        <p:txBody>
          <a:bodyPr/>
          <a:lstStyle/>
          <a:p>
            <a:pPr>
              <a:buNone/>
            </a:pPr>
            <a:endParaRPr lang="et-EE" sz="1800" dirty="0" smtClean="0"/>
          </a:p>
          <a:p>
            <a:pPr>
              <a:buNone/>
            </a:pPr>
            <a:r>
              <a:rPr lang="et-EE" b="1" dirty="0" smtClean="0"/>
              <a:t>6.</a:t>
            </a:r>
            <a:r>
              <a:rPr lang="et-EE" dirty="0" smtClean="0"/>
              <a:t> </a:t>
            </a:r>
            <a:r>
              <a:rPr lang="et-EE" b="1" dirty="0" smtClean="0"/>
              <a:t>Nanotselluloos.</a:t>
            </a:r>
            <a:r>
              <a:rPr lang="et-EE" dirty="0" smtClean="0"/>
              <a:t>  </a:t>
            </a:r>
            <a:r>
              <a:rPr lang="et-EE" sz="1800" dirty="0" smtClean="0"/>
              <a:t>Kui tavalisest tselluloosist valmistatakse peamiselt paberit, siis nanoosakesteni lõhutud tselluloosil on mitmed ka tarbetehnoloogia tööstusele huvipakkuvad füüsikalised omadused. Nimelt on tegu maailma ühe tugevaima materjaliga, olles samal ajal kerge ning hea elektrijuhtivusega. Süsinikuga segades on selle abil võimalik valmistada painduvaid akusid, materjali saab kasutada ka näiteks auto- ja telefonitööstuses. Nanotselluloosi võtsid esimesena kasutusele Soome teadlased. (</a:t>
            </a:r>
            <a:r>
              <a:rPr lang="et-EE" sz="1800" b="1" dirty="0" smtClean="0"/>
              <a:t>10 tulevikumaterjali</a:t>
            </a:r>
            <a:r>
              <a:rPr lang="et-EE" sz="1800" dirty="0" smtClean="0"/>
              <a:t>)</a:t>
            </a:r>
            <a:endParaRPr lang="et-EE" dirty="0"/>
          </a:p>
        </p:txBody>
      </p:sp>
      <p:sp>
        <p:nvSpPr>
          <p:cNvPr id="3" name="Title 2"/>
          <p:cNvSpPr>
            <a:spLocks noGrp="1"/>
          </p:cNvSpPr>
          <p:nvPr>
            <p:ph type="title"/>
          </p:nvPr>
        </p:nvSpPr>
        <p:spPr>
          <a:xfrm>
            <a:off x="457200" y="548680"/>
            <a:ext cx="8229600" cy="1800200"/>
          </a:xfrm>
        </p:spPr>
        <p:txBody>
          <a:bodyPr>
            <a:normAutofit fontScale="90000"/>
          </a:bodyPr>
          <a:lstStyle/>
          <a:p>
            <a:pPr algn="ctr"/>
            <a:r>
              <a:rPr lang="et-EE" dirty="0" smtClean="0"/>
              <a:t>Loodetavasti leitakse puidule lisarakendusi</a:t>
            </a:r>
            <a:br>
              <a:rPr lang="et-EE" dirty="0" smtClean="0"/>
            </a:b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t-EE" b="1" dirty="0" smtClean="0"/>
              <a:t>8.</a:t>
            </a:r>
            <a:r>
              <a:rPr lang="et-EE" dirty="0" smtClean="0"/>
              <a:t> </a:t>
            </a:r>
            <a:r>
              <a:rPr lang="et-EE" b="1" dirty="0" smtClean="0"/>
              <a:t>Bioplastid</a:t>
            </a:r>
            <a:r>
              <a:rPr lang="et-EE" dirty="0" smtClean="0"/>
              <a:t>. </a:t>
            </a:r>
            <a:r>
              <a:rPr lang="et-EE" sz="2000" dirty="0" smtClean="0"/>
              <a:t>Bioplastid on tehnoloogiasektoris tuntud juba mõnda aega, kuid siiani ei ole need laiemasse kasutusse jõudnud. Jaapani tehnoloogiaettevõte NEC tutvustas oma osaliselt maisist valmistatud N701i ECO telefoni juba 2007. aastal, kuid erilist populaarsust ei ole bioplasti kasutamine tarbetehnoloogias siiski saavutanud. Bioplastid on keskkonnasõbralikumad kui fossiilkütustest valmistatud plastid, </a:t>
            </a:r>
            <a:r>
              <a:rPr lang="et-EE" sz="2000" b="1" dirty="0" smtClean="0">
                <a:solidFill>
                  <a:srgbClr val="FF0000"/>
                </a:solidFill>
              </a:rPr>
              <a:t>kuna neid toodetakse peamiselt </a:t>
            </a:r>
            <a:r>
              <a:rPr lang="et-EE" sz="2000" b="1" dirty="0" smtClean="0">
                <a:solidFill>
                  <a:srgbClr val="00B050"/>
                </a:solidFill>
              </a:rPr>
              <a:t>tselluloosist</a:t>
            </a:r>
            <a:r>
              <a:rPr lang="et-EE" sz="2000" b="1" dirty="0" smtClean="0">
                <a:solidFill>
                  <a:srgbClr val="FF0000"/>
                </a:solidFill>
              </a:rPr>
              <a:t> </a:t>
            </a:r>
            <a:r>
              <a:rPr lang="et-EE" sz="2000" dirty="0" smtClean="0"/>
              <a:t>ja taimeõlidest. See aga teeb materjali tootmise ka palju kallimaks. Euroopa Bioplasti kaubandusorganisatsiooni andmetel kasvas bioplasti turg mullu sellegipoolest üle 20 protsendi.</a:t>
            </a:r>
            <a:r>
              <a:rPr lang="et-EE" sz="2800" dirty="0" smtClean="0"/>
              <a:t>  </a:t>
            </a:r>
            <a:r>
              <a:rPr lang="et-EE" sz="2000" dirty="0" smtClean="0"/>
              <a:t>(</a:t>
            </a:r>
            <a:r>
              <a:rPr lang="et-EE" sz="2000" b="1" dirty="0" smtClean="0"/>
              <a:t>10 tulevikumaterjali</a:t>
            </a:r>
            <a:r>
              <a:rPr lang="et-EE" sz="2000" dirty="0" smtClean="0"/>
              <a:t>)</a:t>
            </a:r>
            <a:endParaRPr lang="et-EE" sz="2000" dirty="0"/>
          </a:p>
        </p:txBody>
      </p:sp>
      <p:sp>
        <p:nvSpPr>
          <p:cNvPr id="3" name="Title 2"/>
          <p:cNvSpPr>
            <a:spLocks noGrp="1"/>
          </p:cNvSpPr>
          <p:nvPr>
            <p:ph type="title"/>
          </p:nvPr>
        </p:nvSpPr>
        <p:spPr/>
        <p:txBody>
          <a:bodyPr>
            <a:normAutofit fontScale="90000"/>
          </a:bodyPr>
          <a:lstStyle/>
          <a:p>
            <a:r>
              <a:rPr lang="et-EE" dirty="0" smtClean="0"/>
              <a:t>Positiivset kaugemas tulevikus ?</a:t>
            </a: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6"/>
          <p:cNvSpPr>
            <a:spLocks noGrp="1"/>
          </p:cNvSpPr>
          <p:nvPr>
            <p:ph type="ftr" sz="quarter" idx="11"/>
          </p:nvPr>
        </p:nvSpPr>
        <p:spPr bwMode="auto">
          <a:xfrm>
            <a:off x="4379913" y="6381328"/>
            <a:ext cx="4440559" cy="392535"/>
          </a:xfrm>
          <a:noFill/>
          <a:ln>
            <a:miter lim="800000"/>
            <a:headEnd/>
            <a:tailEnd/>
          </a:ln>
        </p:spPr>
        <p:txBody>
          <a:bodyPr wrap="square" lIns="91440" tIns="45720" rIns="91440" bIns="45720" numCol="1" anchorCtr="0" compatLnSpc="1">
            <a:prstTxWarp prst="textNoShape">
              <a:avLst/>
            </a:prstTxWarp>
          </a:bodyPr>
          <a:lstStyle/>
          <a:p>
            <a:pPr>
              <a:defRPr/>
            </a:pPr>
            <a:r>
              <a:rPr lang="et-EE" sz="1600" i="1" dirty="0" smtClean="0"/>
              <a:t>olavi.udam@erametsaliit.ee</a:t>
            </a:r>
            <a:endParaRPr lang="et-EE" sz="1600" i="1" dirty="0"/>
          </a:p>
        </p:txBody>
      </p:sp>
      <p:sp>
        <p:nvSpPr>
          <p:cNvPr id="2" name="Title 1"/>
          <p:cNvSpPr>
            <a:spLocks noGrp="1"/>
          </p:cNvSpPr>
          <p:nvPr>
            <p:ph type="title"/>
          </p:nvPr>
        </p:nvSpPr>
        <p:spPr/>
        <p:txBody>
          <a:bodyPr/>
          <a:lstStyle/>
          <a:p>
            <a:pPr algn="ctr" eaLnBrk="1" fontAlgn="auto" hangingPunct="1">
              <a:spcAft>
                <a:spcPts val="0"/>
              </a:spcAft>
              <a:defRPr/>
            </a:pPr>
            <a:r>
              <a:rPr lang="et-EE" dirty="0" smtClean="0"/>
              <a:t>KOKKUVÕTTEKS 1</a:t>
            </a:r>
            <a:endParaRPr lang="et-EE" dirty="0"/>
          </a:p>
        </p:txBody>
      </p:sp>
      <p:sp>
        <p:nvSpPr>
          <p:cNvPr id="7" name="Content Placeholder 2"/>
          <p:cNvSpPr>
            <a:spLocks noGrp="1"/>
          </p:cNvSpPr>
          <p:nvPr>
            <p:ph idx="1"/>
          </p:nvPr>
        </p:nvSpPr>
        <p:spPr/>
        <p:txBody>
          <a:bodyPr/>
          <a:lstStyle/>
          <a:p>
            <a:pPr eaLnBrk="1" hangingPunct="1"/>
            <a:r>
              <a:rPr lang="et-EE" sz="2000" dirty="0" smtClean="0"/>
              <a:t>Metsakasvatuslikke võtteid kasutades on võimalik saavutada suurem  tootlikkus oma metsas</a:t>
            </a:r>
          </a:p>
          <a:p>
            <a:pPr eaLnBrk="1" hangingPunct="1"/>
            <a:r>
              <a:rPr lang="et-EE" sz="2000" dirty="0" smtClean="0"/>
              <a:t>Oluline on õige puuliikide ja puude valik </a:t>
            </a:r>
          </a:p>
          <a:p>
            <a:pPr eaLnBrk="1" hangingPunct="1"/>
            <a:r>
              <a:rPr lang="et-EE" sz="2000" dirty="0" smtClean="0"/>
              <a:t>Tööd tuleb teha õigeaegselt   (nii puistu vanuse järgi kui </a:t>
            </a:r>
            <a:r>
              <a:rPr lang="et-EE" sz="2000" dirty="0" smtClean="0"/>
              <a:t>sesoonsuselt </a:t>
            </a:r>
            <a:r>
              <a:rPr lang="et-EE" sz="2000" dirty="0" smtClean="0"/>
              <a:t>)</a:t>
            </a:r>
          </a:p>
          <a:p>
            <a:pPr eaLnBrk="1" hangingPunct="1"/>
            <a:r>
              <a:rPr lang="et-EE" sz="2000" dirty="0" smtClean="0"/>
              <a:t>Erilist tähelepanu pöörata töö kvaliteedile </a:t>
            </a:r>
          </a:p>
          <a:p>
            <a:pPr eaLnBrk="1" hangingPunct="1"/>
            <a:r>
              <a:rPr lang="et-EE" sz="2000" dirty="0" smtClean="0"/>
              <a:t>Turusta puitu  targalt  </a:t>
            </a:r>
          </a:p>
          <a:p>
            <a:pPr eaLnBrk="1" hangingPunct="1"/>
            <a:r>
              <a:rPr lang="et-EE" sz="2000" dirty="0" smtClean="0"/>
              <a:t>Ühistegevusest võib tõusta suur tulu</a:t>
            </a:r>
          </a:p>
          <a:p>
            <a:pPr eaLnBrk="1" hangingPunct="1"/>
            <a:r>
              <a:rPr lang="et-EE" sz="2000" dirty="0" smtClean="0"/>
              <a:t>KÜSI NÕU  kui kahtled !</a:t>
            </a:r>
          </a:p>
          <a:p>
            <a:pPr eaLnBrk="1" hangingPunct="1"/>
            <a:endParaRPr lang="et-EE" sz="2000" dirty="0" smtClean="0"/>
          </a:p>
          <a:p>
            <a:pPr eaLnBrk="1" hangingPunct="1"/>
            <a:endParaRPr lang="et-EE" sz="2000" dirty="0" smtClean="0"/>
          </a:p>
          <a:p>
            <a:pPr eaLnBrk="1" hangingPunct="1"/>
            <a:endParaRPr lang="et-EE" sz="2000" dirty="0" smtClean="0"/>
          </a:p>
          <a:p>
            <a:pPr eaLnBrk="1" hangingPunct="1"/>
            <a:endParaRPr lang="et-EE"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507288" cy="5188222"/>
          </a:xfrm>
        </p:spPr>
        <p:txBody>
          <a:bodyPr/>
          <a:lstStyle/>
          <a:p>
            <a:pPr>
              <a:buNone/>
            </a:pPr>
            <a:endParaRPr lang="et-EE" sz="2800" dirty="0" smtClean="0"/>
          </a:p>
          <a:p>
            <a:pPr>
              <a:buNone/>
            </a:pPr>
            <a:r>
              <a:rPr lang="et-EE" sz="2000" dirty="0" smtClean="0"/>
              <a:t>Metsaomanik võiks otsustada selle järgi, kas täna on vaja raiuda ehk kas on raha vaja  </a:t>
            </a:r>
            <a:r>
              <a:rPr lang="et-EE" sz="2000" b="1" dirty="0" smtClean="0"/>
              <a:t>või raimata jätmine toob kaasa metsa  kvaliteedi languse ja väärtuse vähenemise  ning seega hoopis suurema kahju</a:t>
            </a:r>
          </a:p>
          <a:p>
            <a:pPr>
              <a:buNone/>
            </a:pPr>
            <a:endParaRPr lang="et-EE" sz="2000" dirty="0" smtClean="0"/>
          </a:p>
          <a:p>
            <a:pPr>
              <a:buNone/>
            </a:pPr>
            <a:r>
              <a:rPr lang="et-EE" sz="2400" dirty="0" smtClean="0"/>
              <a:t>Kindlasti tuleb oma metsa kasvatada (st. </a:t>
            </a:r>
            <a:r>
              <a:rPr lang="et-EE" sz="2400" b="1" dirty="0" smtClean="0"/>
              <a:t>ise kujundada  istutades ja hooldades</a:t>
            </a:r>
            <a:r>
              <a:rPr lang="et-EE" sz="2400" dirty="0" smtClean="0"/>
              <a:t>), et saada kõrgekvaliteedilist  </a:t>
            </a:r>
            <a:r>
              <a:rPr lang="et-EE" sz="2400" b="1" dirty="0" smtClean="0"/>
              <a:t>PALGIMETSA</a:t>
            </a:r>
            <a:r>
              <a:rPr lang="et-EE" sz="2400" dirty="0" smtClean="0"/>
              <a:t> , mis on alati hinnas olnud</a:t>
            </a:r>
          </a:p>
          <a:p>
            <a:endParaRPr lang="et-EE" dirty="0"/>
          </a:p>
        </p:txBody>
      </p:sp>
      <p:sp>
        <p:nvSpPr>
          <p:cNvPr id="3" name="Title 2"/>
          <p:cNvSpPr>
            <a:spLocks noGrp="1"/>
          </p:cNvSpPr>
          <p:nvPr>
            <p:ph type="title"/>
          </p:nvPr>
        </p:nvSpPr>
        <p:spPr/>
        <p:txBody>
          <a:bodyPr/>
          <a:lstStyle/>
          <a:p>
            <a:r>
              <a:rPr lang="et-EE" dirty="0" smtClean="0"/>
              <a:t>KOKKUVÕTTEKS 2</a:t>
            </a: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634082"/>
          </a:xfrm>
        </p:spPr>
        <p:txBody>
          <a:bodyPr/>
          <a:lstStyle/>
          <a:p>
            <a:pPr eaLnBrk="1" hangingPunct="1"/>
            <a:r>
              <a:rPr lang="et-EE" sz="3200" dirty="0" smtClean="0"/>
              <a:t>METSA MAJANDAMISE  TULUKUS</a:t>
            </a:r>
          </a:p>
        </p:txBody>
      </p:sp>
      <p:sp>
        <p:nvSpPr>
          <p:cNvPr id="3" name="Content Placeholder 2"/>
          <p:cNvSpPr>
            <a:spLocks noGrp="1"/>
          </p:cNvSpPr>
          <p:nvPr>
            <p:ph idx="1"/>
          </p:nvPr>
        </p:nvSpPr>
        <p:spPr>
          <a:xfrm>
            <a:off x="428596" y="1052736"/>
            <a:ext cx="7786743" cy="5090908"/>
          </a:xfrm>
        </p:spPr>
        <p:txBody>
          <a:bodyPr rtlCol="0">
            <a:normAutofit/>
          </a:bodyPr>
          <a:lstStyle/>
          <a:p>
            <a:pPr marL="566737" indent="-457200" algn="ctr" eaLnBrk="1" fontAlgn="auto" hangingPunct="1">
              <a:spcAft>
                <a:spcPts val="0"/>
              </a:spcAft>
              <a:buFont typeface="Arial" pitchFamily="34" charset="0"/>
              <a:buAutoNum type="arabicPeriod"/>
              <a:defRPr/>
            </a:pPr>
            <a:r>
              <a:rPr lang="et-EE" sz="2200" b="1" u="sng" dirty="0" smtClean="0"/>
              <a:t>meist mitte sõltuvad mõjurid</a:t>
            </a:r>
          </a:p>
          <a:p>
            <a:pPr marL="566737" indent="-457200" algn="ctr" eaLnBrk="1" fontAlgn="auto" hangingPunct="1">
              <a:spcAft>
                <a:spcPts val="0"/>
              </a:spcAft>
              <a:buFont typeface="Arial" pitchFamily="34" charset="0"/>
              <a:buAutoNum type="arabicPeriod"/>
              <a:defRPr/>
            </a:pPr>
            <a:endParaRPr lang="et-EE" sz="2200" b="1" u="sng" dirty="0" smtClean="0"/>
          </a:p>
          <a:p>
            <a:pPr eaLnBrk="1" fontAlgn="auto" hangingPunct="1">
              <a:spcAft>
                <a:spcPts val="0"/>
              </a:spcAft>
              <a:buFont typeface="Arial" pitchFamily="34" charset="0"/>
              <a:buNone/>
              <a:defRPr/>
            </a:pPr>
            <a:r>
              <a:rPr lang="et-EE" sz="2000" dirty="0" smtClean="0"/>
              <a:t>---  Maa s.h.  metsamaa on kinnisvara      </a:t>
            </a:r>
            <a:r>
              <a:rPr lang="et-EE" sz="1500" dirty="0" smtClean="0"/>
              <a:t>(seega  tähtsaim on asukoht, asukoht ja  veel kord asukoht  )</a:t>
            </a:r>
            <a:endParaRPr lang="et-EE" sz="2000" dirty="0" smtClean="0"/>
          </a:p>
          <a:p>
            <a:pPr marL="457200" indent="-457200" eaLnBrk="1" fontAlgn="auto" hangingPunct="1">
              <a:spcAft>
                <a:spcPts val="0"/>
              </a:spcAft>
              <a:buFont typeface="Arial" pitchFamily="34" charset="0"/>
              <a:buNone/>
              <a:defRPr/>
            </a:pPr>
            <a:r>
              <a:rPr lang="et-EE" sz="2000" dirty="0" smtClean="0"/>
              <a:t>           </a:t>
            </a:r>
            <a:r>
              <a:rPr lang="et-EE" sz="1600" dirty="0" smtClean="0"/>
              <a:t>on oluline kui kaugel asuvad tarbijad </a:t>
            </a:r>
          </a:p>
          <a:p>
            <a:pPr marL="457200" indent="-457200" eaLnBrk="1" fontAlgn="auto" hangingPunct="1">
              <a:spcAft>
                <a:spcPts val="0"/>
              </a:spcAft>
              <a:buFont typeface="Arial" pitchFamily="34" charset="0"/>
              <a:buNone/>
              <a:defRPr/>
            </a:pPr>
            <a:r>
              <a:rPr lang="et-EE" sz="1600" dirty="0" smtClean="0"/>
              <a:t>                             globaalselt</a:t>
            </a:r>
          </a:p>
          <a:p>
            <a:pPr marL="457200" indent="-457200" eaLnBrk="1" fontAlgn="auto" hangingPunct="1">
              <a:spcAft>
                <a:spcPts val="0"/>
              </a:spcAft>
              <a:buFont typeface="Arial" pitchFamily="34" charset="0"/>
              <a:buNone/>
              <a:defRPr/>
            </a:pPr>
            <a:r>
              <a:rPr lang="et-EE" sz="1600" dirty="0" smtClean="0"/>
              <a:t>		               lokaalselt  (kas    Võrus  või Pärnus)</a:t>
            </a:r>
          </a:p>
          <a:p>
            <a:pPr marL="457200" indent="-457200" eaLnBrk="1" fontAlgn="auto" hangingPunct="1">
              <a:spcAft>
                <a:spcPts val="0"/>
              </a:spcAft>
              <a:buFont typeface="Arial" pitchFamily="34" charset="0"/>
              <a:buNone/>
              <a:defRPr/>
            </a:pPr>
            <a:r>
              <a:rPr lang="et-EE" sz="1600" dirty="0" smtClean="0"/>
              <a:t>		               mikrotasandil ( ligipääs,  nt. puidu kättesaadavus </a:t>
            </a:r>
            <a:r>
              <a:rPr lang="et-EE" sz="2000" dirty="0" smtClean="0"/>
              <a:t>)</a:t>
            </a:r>
          </a:p>
          <a:p>
            <a:pPr eaLnBrk="1" fontAlgn="auto" hangingPunct="1">
              <a:spcAft>
                <a:spcPts val="0"/>
              </a:spcAft>
              <a:buFont typeface="Arial" pitchFamily="34" charset="0"/>
              <a:buNone/>
              <a:defRPr/>
            </a:pPr>
            <a:r>
              <a:rPr lang="et-EE" sz="2000" dirty="0" smtClean="0"/>
              <a:t>---  üldine majanduskeskkond</a:t>
            </a:r>
          </a:p>
          <a:p>
            <a:pPr eaLnBrk="1" fontAlgn="auto" hangingPunct="1">
              <a:spcAft>
                <a:spcPts val="0"/>
              </a:spcAft>
              <a:buFont typeface="Arial" pitchFamily="34" charset="0"/>
              <a:buNone/>
              <a:defRPr/>
            </a:pPr>
            <a:r>
              <a:rPr lang="et-EE" sz="1700" dirty="0" smtClean="0"/>
              <a:t>       -   Kagu-Aasia majandustõus põhjustab olulise tarbimiskeskuse kandumist sinna.  Seetõttu  koondub    ka tootmine sealasuvale tarbijale lähemale. (Väga kiirekasvulise eukalüpti kasutamine paberi tootmiseks ja vihmametsade  raie  mõjuvad samuti oluliselt paberipuidu hinnale.)</a:t>
            </a:r>
          </a:p>
          <a:p>
            <a:pPr eaLnBrk="1" fontAlgn="auto" hangingPunct="1">
              <a:spcAft>
                <a:spcPts val="0"/>
              </a:spcAft>
              <a:buFont typeface="Arial" pitchFamily="34" charset="0"/>
              <a:buNone/>
              <a:defRPr/>
            </a:pPr>
            <a:r>
              <a:rPr lang="et-EE" sz="1700" dirty="0" smtClean="0"/>
              <a:t>        -   Üldine maailmamajanduse olukord</a:t>
            </a:r>
          </a:p>
          <a:p>
            <a:pPr eaLnBrk="1" fontAlgn="auto" hangingPunct="1">
              <a:spcAft>
                <a:spcPts val="0"/>
              </a:spcAft>
              <a:buFont typeface="Arial" pitchFamily="34" charset="0"/>
              <a:buNone/>
              <a:defRPr/>
            </a:pPr>
            <a:endParaRPr lang="et-EE" sz="3000" dirty="0"/>
          </a:p>
        </p:txBody>
      </p:sp>
      <p:sp>
        <p:nvSpPr>
          <p:cNvPr id="6" name="Footer Placeholder 5"/>
          <p:cNvSpPr>
            <a:spLocks noGrp="1"/>
          </p:cNvSpPr>
          <p:nvPr>
            <p:ph type="ftr" sz="quarter" idx="11"/>
          </p:nvPr>
        </p:nvSpPr>
        <p:spPr>
          <a:xfrm>
            <a:off x="6516216" y="6381328"/>
            <a:ext cx="2351087" cy="365125"/>
          </a:xfrm>
        </p:spPr>
        <p:txBody>
          <a:bodyPr/>
          <a:lstStyle/>
          <a:p>
            <a:pPr>
              <a:defRPr/>
            </a:pPr>
            <a:r>
              <a:rPr lang="et-EE" dirty="0" smtClean="0"/>
              <a:t>Tallinn   01.10.2013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500"/>
                                        <p:tgtEl>
                                          <p:spTgt spid="3">
                                            <p:txEl>
                                              <p:pRg st="7" end="7"/>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checkerboard(across)">
                                      <p:cBhvr>
                                        <p:cTn id="10" dur="500"/>
                                        <p:tgtEl>
                                          <p:spTgt spid="3">
                                            <p:txEl>
                                              <p:pRg st="8" end="8"/>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checkerboard(across)">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6"/>
          <p:cNvSpPr>
            <a:spLocks noGrp="1"/>
          </p:cNvSpPr>
          <p:nvPr>
            <p:ph type="ftr" sz="quarter" idx="11"/>
          </p:nvPr>
        </p:nvSpPr>
        <p:spPr bwMode="auto">
          <a:xfrm>
            <a:off x="4379913" y="6381328"/>
            <a:ext cx="4440559" cy="392535"/>
          </a:xfrm>
          <a:noFill/>
          <a:ln>
            <a:miter lim="800000"/>
            <a:headEnd/>
            <a:tailEnd/>
          </a:ln>
        </p:spPr>
        <p:txBody>
          <a:bodyPr wrap="square" lIns="91440" tIns="45720" rIns="91440" bIns="45720" numCol="1" anchorCtr="0" compatLnSpc="1">
            <a:prstTxWarp prst="textNoShape">
              <a:avLst/>
            </a:prstTxWarp>
          </a:bodyPr>
          <a:lstStyle/>
          <a:p>
            <a:pPr>
              <a:defRPr/>
            </a:pPr>
            <a:r>
              <a:rPr lang="et-EE" sz="1600" i="1" dirty="0" smtClean="0"/>
              <a:t>olavi.udam@erametsaliit.ee</a:t>
            </a:r>
            <a:endParaRPr lang="et-EE" sz="1600" i="1" dirty="0"/>
          </a:p>
        </p:txBody>
      </p:sp>
      <p:sp>
        <p:nvSpPr>
          <p:cNvPr id="2" name="Title 1"/>
          <p:cNvSpPr>
            <a:spLocks noGrp="1"/>
          </p:cNvSpPr>
          <p:nvPr>
            <p:ph type="title"/>
          </p:nvPr>
        </p:nvSpPr>
        <p:spPr>
          <a:xfrm>
            <a:off x="467544" y="0"/>
            <a:ext cx="8229600" cy="1143000"/>
          </a:xfrm>
        </p:spPr>
        <p:txBody>
          <a:bodyPr/>
          <a:lstStyle/>
          <a:p>
            <a:pPr algn="ctr" eaLnBrk="1" fontAlgn="auto" hangingPunct="1">
              <a:spcAft>
                <a:spcPts val="0"/>
              </a:spcAft>
              <a:defRPr/>
            </a:pPr>
            <a:r>
              <a:rPr lang="et-EE" dirty="0" smtClean="0"/>
              <a:t>Tänan!</a:t>
            </a:r>
            <a:endParaRPr lang="et-EE" dirty="0"/>
          </a:p>
        </p:txBody>
      </p:sp>
      <p:sp>
        <p:nvSpPr>
          <p:cNvPr id="7" name="Content Placeholder 2"/>
          <p:cNvSpPr>
            <a:spLocks noGrp="1"/>
          </p:cNvSpPr>
          <p:nvPr>
            <p:ph idx="1"/>
          </p:nvPr>
        </p:nvSpPr>
        <p:spPr/>
        <p:txBody>
          <a:bodyPr/>
          <a:lstStyle/>
          <a:p>
            <a:pPr eaLnBrk="1" hangingPunct="1"/>
            <a:endParaRPr lang="et-EE" sz="2000" dirty="0" smtClean="0"/>
          </a:p>
          <a:p>
            <a:pPr eaLnBrk="1" hangingPunct="1"/>
            <a:endParaRPr lang="et-EE" sz="2000" dirty="0" smtClean="0"/>
          </a:p>
          <a:p>
            <a:pPr eaLnBrk="1" hangingPunct="1"/>
            <a:endParaRPr lang="et-EE" sz="2000" dirty="0" smtClean="0"/>
          </a:p>
          <a:p>
            <a:pPr eaLnBrk="1" hangingPunct="1"/>
            <a:endParaRPr lang="et-EE" sz="2000" dirty="0" smtClean="0"/>
          </a:p>
        </p:txBody>
      </p:sp>
      <p:pic>
        <p:nvPicPr>
          <p:cNvPr id="1027" name="Picture 3" descr="C:\Users\Olavi\Pictures\METSAPILDID\HERILASE PESA PIHLAKA OTSAS.JPG"/>
          <p:cNvPicPr>
            <a:picLocks noChangeAspect="1" noChangeArrowheads="1"/>
          </p:cNvPicPr>
          <p:nvPr/>
        </p:nvPicPr>
        <p:blipFill>
          <a:blip r:embed="rId2" cstate="print"/>
          <a:srcRect/>
          <a:stretch>
            <a:fillRect/>
          </a:stretch>
        </p:blipFill>
        <p:spPr bwMode="auto">
          <a:xfrm>
            <a:off x="107504" y="836712"/>
            <a:ext cx="8856984" cy="547260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4525962"/>
          </a:xfrm>
        </p:spPr>
        <p:txBody>
          <a:bodyPr/>
          <a:lstStyle/>
          <a:p>
            <a:pPr marL="457200" lvl="5" indent="-457200" algn="ctr">
              <a:buFont typeface="Arial" pitchFamily="34" charset="0"/>
              <a:buNone/>
              <a:defRPr/>
            </a:pPr>
            <a:r>
              <a:rPr lang="et-EE" b="1" u="sng" dirty="0" smtClean="0"/>
              <a:t>meist endist sõltuvad mõjurid</a:t>
            </a:r>
          </a:p>
          <a:p>
            <a:pPr marL="457200" lvl="5" indent="-457200">
              <a:buFont typeface="Arial" pitchFamily="34" charset="0"/>
              <a:buNone/>
              <a:defRPr/>
            </a:pPr>
            <a:endParaRPr lang="et-EE" dirty="0" smtClean="0"/>
          </a:p>
          <a:p>
            <a:pPr marL="457200" lvl="5" indent="-457200">
              <a:buFont typeface="Arial" pitchFamily="34" charset="0"/>
              <a:buNone/>
              <a:defRPr/>
            </a:pPr>
            <a:r>
              <a:rPr lang="et-EE" dirty="0" smtClean="0"/>
              <a:t>1.     </a:t>
            </a:r>
            <a:r>
              <a:rPr lang="et-EE" sz="2100" b="1" dirty="0" smtClean="0"/>
              <a:t>meie teadmised ja oskused</a:t>
            </a:r>
          </a:p>
          <a:p>
            <a:pPr marL="342900" lvl="5" indent="-342900">
              <a:buFont typeface="Arial" pitchFamily="34" charset="0"/>
              <a:buNone/>
              <a:defRPr/>
            </a:pPr>
            <a:r>
              <a:rPr lang="et-EE" dirty="0" smtClean="0"/>
              <a:t>                                   </a:t>
            </a:r>
            <a:r>
              <a:rPr lang="et-EE" sz="1900" dirty="0" smtClean="0"/>
              <a:t>kõrvalkasutusel eelkõige turustusvõimaluste tundmine, metsa raiel puude valik , järkamise oskus jne. </a:t>
            </a:r>
          </a:p>
          <a:p>
            <a:pPr marL="342900" lvl="5" indent="-342900">
              <a:buFont typeface="Arial" pitchFamily="34" charset="0"/>
              <a:buNone/>
              <a:defRPr/>
            </a:pPr>
            <a:endParaRPr lang="et-EE" sz="1900" dirty="0" smtClean="0"/>
          </a:p>
          <a:p>
            <a:pPr eaLnBrk="1" fontAlgn="auto" hangingPunct="1">
              <a:spcAft>
                <a:spcPts val="0"/>
              </a:spcAft>
              <a:buNone/>
              <a:defRPr/>
            </a:pPr>
            <a:r>
              <a:rPr lang="et-EE" sz="2100" dirty="0" smtClean="0"/>
              <a:t>2. </a:t>
            </a:r>
            <a:r>
              <a:rPr lang="et-EE" sz="2100" b="1" dirty="0" smtClean="0"/>
              <a:t>boniteet  </a:t>
            </a:r>
            <a:r>
              <a:rPr lang="et-EE" sz="2100" dirty="0" smtClean="0"/>
              <a:t>( mõnedel juhtudel on võimalik boniteeti parendada, eelkõige    metsakuivendustööde tegemisega )</a:t>
            </a:r>
          </a:p>
          <a:p>
            <a:pPr eaLnBrk="1" fontAlgn="auto" hangingPunct="1">
              <a:spcAft>
                <a:spcPts val="0"/>
              </a:spcAft>
              <a:buNone/>
              <a:defRPr/>
            </a:pPr>
            <a:r>
              <a:rPr lang="et-EE" sz="2100" dirty="0" smtClean="0"/>
              <a:t>3. </a:t>
            </a:r>
            <a:r>
              <a:rPr lang="et-EE" sz="2100" b="1" dirty="0" smtClean="0"/>
              <a:t>asukoht</a:t>
            </a:r>
            <a:r>
              <a:rPr lang="et-EE" sz="2100" dirty="0" smtClean="0"/>
              <a:t> - metsale ligipääs ja puidu kättesaadavus   ( metsateed )</a:t>
            </a:r>
          </a:p>
          <a:p>
            <a:pPr eaLnBrk="1" fontAlgn="auto" hangingPunct="1">
              <a:spcAft>
                <a:spcPts val="0"/>
              </a:spcAft>
              <a:buNone/>
              <a:defRPr/>
            </a:pPr>
            <a:r>
              <a:rPr lang="et-EE" sz="2100" dirty="0" smtClean="0"/>
              <a:t>4. meie endi vajadused  (mitte ainult materiaalsed; raieotsuste tegemine )</a:t>
            </a:r>
          </a:p>
          <a:p>
            <a:endParaRPr lang="et-EE" dirty="0"/>
          </a:p>
        </p:txBody>
      </p:sp>
      <p:sp>
        <p:nvSpPr>
          <p:cNvPr id="3" name="Title 2"/>
          <p:cNvSpPr>
            <a:spLocks noGrp="1"/>
          </p:cNvSpPr>
          <p:nvPr>
            <p:ph type="title"/>
          </p:nvPr>
        </p:nvSpPr>
        <p:spPr/>
        <p:txBody>
          <a:bodyPr>
            <a:normAutofit/>
          </a:bodyPr>
          <a:lstStyle/>
          <a:p>
            <a:pPr marL="0" lvl="5" eaLnBrk="0" hangingPunct="0"/>
            <a:r>
              <a:rPr lang="et-EE" sz="2400" dirty="0" smtClean="0"/>
              <a:t>METSA MAJANDAMISE  TULUKUS</a:t>
            </a:r>
            <a:r>
              <a:rPr lang="et-EE" sz="2200" u="sng" dirty="0" smtClean="0"/>
              <a:t/>
            </a:r>
            <a:br>
              <a:rPr lang="et-EE" sz="2200" u="sng" dirty="0" smtClean="0"/>
            </a:b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824536"/>
          </a:xfrm>
        </p:spPr>
        <p:txBody>
          <a:bodyPr/>
          <a:lstStyle/>
          <a:p>
            <a:r>
              <a:rPr lang="et-EE" dirty="0" smtClean="0"/>
              <a:t>Jooksva juurdekasvu alusel kasvab mets ka 600 €/ha /a</a:t>
            </a:r>
          </a:p>
          <a:p>
            <a:endParaRPr lang="et-EE" dirty="0" smtClean="0"/>
          </a:p>
          <a:p>
            <a:r>
              <a:rPr lang="et-EE" dirty="0" smtClean="0"/>
              <a:t>Keskmisena on lihtsam saavutada 200 €/ha/a</a:t>
            </a:r>
          </a:p>
          <a:p>
            <a:pPr>
              <a:buNone/>
            </a:pPr>
            <a:endParaRPr lang="et-EE" dirty="0" smtClean="0"/>
          </a:p>
          <a:p>
            <a:r>
              <a:rPr lang="et-EE" dirty="0" smtClean="0"/>
              <a:t>Loodusliku tekkega hooldamata puistutes on tihtipeale see 100-150 €/ha/a  </a:t>
            </a:r>
            <a:r>
              <a:rPr lang="et-EE" sz="2400" dirty="0" smtClean="0"/>
              <a:t>(Soomes püütakse saavutada 100€/ha/a keskmisena)</a:t>
            </a:r>
          </a:p>
          <a:p>
            <a:endParaRPr lang="et-EE" sz="2400" dirty="0" smtClean="0"/>
          </a:p>
          <a:p>
            <a:r>
              <a:rPr lang="et-EE" sz="2400" dirty="0" smtClean="0"/>
              <a:t>Metsakasvatusvõtteid kasutades on Eestis võimalik saada tulemuseks 150-250 €/ha/a</a:t>
            </a:r>
          </a:p>
          <a:p>
            <a:endParaRPr lang="et-EE" dirty="0"/>
          </a:p>
        </p:txBody>
      </p:sp>
      <p:sp>
        <p:nvSpPr>
          <p:cNvPr id="3" name="Title 2"/>
          <p:cNvSpPr>
            <a:spLocks noGrp="1"/>
          </p:cNvSpPr>
          <p:nvPr>
            <p:ph type="title"/>
          </p:nvPr>
        </p:nvSpPr>
        <p:spPr/>
        <p:txBody>
          <a:bodyPr/>
          <a:lstStyle/>
          <a:p>
            <a:r>
              <a:rPr lang="et-EE" dirty="0" smtClean="0"/>
              <a:t>KUI SUUR VÕIKS OLLA TULU</a:t>
            </a: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t-EE" smtClean="0"/>
              <a:t>Tallinn     1.10.2013     </a:t>
            </a:r>
            <a:endParaRPr lang="et-EE"/>
          </a:p>
        </p:txBody>
      </p:sp>
      <p:graphicFrame>
        <p:nvGraphicFramePr>
          <p:cNvPr id="5" name="Content Placeholder 4"/>
          <p:cNvGraphicFramePr>
            <a:graphicFrameLocks noGrp="1"/>
          </p:cNvGraphicFramePr>
          <p:nvPr>
            <p:ph idx="1"/>
          </p:nvPr>
        </p:nvGraphicFramePr>
        <p:xfrm>
          <a:off x="457200" y="115888"/>
          <a:ext cx="8507288" cy="61214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t-EE" sz="2800" dirty="0" smtClean="0"/>
          </a:p>
          <a:p>
            <a:pPr algn="ctr">
              <a:buNone/>
            </a:pPr>
            <a:r>
              <a:rPr lang="et-EE" sz="4000" dirty="0" smtClean="0"/>
              <a:t>MILLINE ON TULUTOOV METS</a:t>
            </a:r>
          </a:p>
          <a:p>
            <a:pPr algn="ctr">
              <a:buNone/>
            </a:pPr>
            <a:endParaRPr lang="et-EE" sz="4000" dirty="0" smtClean="0"/>
          </a:p>
          <a:p>
            <a:pPr algn="ctr">
              <a:buNone/>
            </a:pPr>
            <a:r>
              <a:rPr lang="et-EE" sz="4000" dirty="0" smtClean="0"/>
              <a:t> JA MILLEST SEE SÕLTUB ?</a:t>
            </a:r>
          </a:p>
        </p:txBody>
      </p:sp>
      <p:sp>
        <p:nvSpPr>
          <p:cNvPr id="3" name="Title 2"/>
          <p:cNvSpPr>
            <a:spLocks noGrp="1"/>
          </p:cNvSpPr>
          <p:nvPr>
            <p:ph type="title"/>
          </p:nvPr>
        </p:nvSpPr>
        <p:spPr/>
        <p:txBody>
          <a:bodyPr>
            <a:normAutofit/>
          </a:bodyPr>
          <a:lstStyle/>
          <a:p>
            <a:pPr algn="ct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lnSpc>
                <a:spcPct val="300000"/>
              </a:lnSpc>
              <a:buNone/>
            </a:pPr>
            <a:r>
              <a:rPr lang="et-EE" sz="4800" dirty="0" smtClean="0"/>
              <a:t>PUULIIK</a:t>
            </a:r>
          </a:p>
          <a:p>
            <a:pPr algn="ctr">
              <a:buNone/>
            </a:pPr>
            <a:r>
              <a:rPr lang="et-EE" sz="2800" dirty="0" smtClean="0"/>
              <a:t>(loomulikult igasse kasvukohta sinna sobilik puuliik )</a:t>
            </a:r>
          </a:p>
        </p:txBody>
      </p:sp>
      <p:sp>
        <p:nvSpPr>
          <p:cNvPr id="3" name="Title 2"/>
          <p:cNvSpPr>
            <a:spLocks noGrp="1"/>
          </p:cNvSpPr>
          <p:nvPr>
            <p:ph type="title"/>
          </p:nvPr>
        </p:nvSpPr>
        <p:spPr/>
        <p:txBody>
          <a:bodyPr>
            <a:normAutofit fontScale="90000"/>
          </a:bodyPr>
          <a:lstStyle/>
          <a:p>
            <a:pPr algn="ctr"/>
            <a:r>
              <a:rPr lang="et-EE" dirty="0" smtClean="0"/>
              <a:t>MILLINE ON TULUTOOV METS JA MILLEST SEE SÕLTUB ?</a:t>
            </a: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t-EE" dirty="0" smtClean="0"/>
          </a:p>
          <a:p>
            <a:pPr algn="ctr">
              <a:buNone/>
            </a:pPr>
            <a:endParaRPr lang="et-EE" dirty="0" smtClean="0"/>
          </a:p>
          <a:p>
            <a:pPr algn="ctr">
              <a:buNone/>
            </a:pPr>
            <a:endParaRPr lang="et-EE" dirty="0" smtClean="0"/>
          </a:p>
          <a:p>
            <a:pPr algn="ctr">
              <a:buNone/>
            </a:pPr>
            <a:endParaRPr lang="et-EE" dirty="0" smtClean="0"/>
          </a:p>
        </p:txBody>
      </p:sp>
      <p:sp>
        <p:nvSpPr>
          <p:cNvPr id="3" name="Title 2"/>
          <p:cNvSpPr>
            <a:spLocks noGrp="1"/>
          </p:cNvSpPr>
          <p:nvPr>
            <p:ph type="title"/>
          </p:nvPr>
        </p:nvSpPr>
        <p:spPr/>
        <p:txBody>
          <a:bodyPr/>
          <a:lstStyle/>
          <a:p>
            <a:pPr algn="ctr"/>
            <a:r>
              <a:rPr lang="et-EE" dirty="0" smtClean="0"/>
              <a:t>Kuidas seda saavutada</a:t>
            </a:r>
            <a:endParaRPr lang="et-EE" dirty="0"/>
          </a:p>
        </p:txBody>
      </p:sp>
      <p:sp>
        <p:nvSpPr>
          <p:cNvPr id="4" name="Footer Placeholder 3"/>
          <p:cNvSpPr>
            <a:spLocks noGrp="1"/>
          </p:cNvSpPr>
          <p:nvPr>
            <p:ph type="ftr" sz="quarter" idx="11"/>
          </p:nvPr>
        </p:nvSpPr>
        <p:spPr/>
        <p:txBody>
          <a:bodyPr/>
          <a:lstStyle/>
          <a:p>
            <a:pPr>
              <a:defRPr/>
            </a:pPr>
            <a:r>
              <a:rPr lang="et-EE" smtClean="0"/>
              <a:t>Tallinn     1.10.2013     </a:t>
            </a:r>
            <a:endParaRPr lang="et-EE"/>
          </a:p>
        </p:txBody>
      </p:sp>
      <p:graphicFrame>
        <p:nvGraphicFramePr>
          <p:cNvPr id="7" name="Chart 6"/>
          <p:cNvGraphicFramePr>
            <a:graphicFrameLocks/>
          </p:cNvGraphicFramePr>
          <p:nvPr/>
        </p:nvGraphicFramePr>
        <p:xfrm>
          <a:off x="-228600" y="-42862"/>
          <a:ext cx="9601200" cy="6943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1501</TotalTime>
  <Words>885</Words>
  <Application>Microsoft Office PowerPoint</Application>
  <PresentationFormat>On-screen Show (4:3)</PresentationFormat>
  <Paragraphs>221</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Slide 1</vt:lpstr>
      <vt:lpstr>EESMÄRK </vt:lpstr>
      <vt:lpstr>METSA MAJANDAMISE  TULUKUS</vt:lpstr>
      <vt:lpstr>METSA MAJANDAMISE  TULUKUS </vt:lpstr>
      <vt:lpstr>KUI SUUR VÕIKS OLLA TULU</vt:lpstr>
      <vt:lpstr>Slide 6</vt:lpstr>
      <vt:lpstr>Slide 7</vt:lpstr>
      <vt:lpstr>MILLINE ON TULUTOOV METS JA MILLEST SEE SÕLTUB ?</vt:lpstr>
      <vt:lpstr>Kuidas seda saavutada</vt:lpstr>
      <vt:lpstr>Slide 10</vt:lpstr>
      <vt:lpstr>Slide 11</vt:lpstr>
      <vt:lpstr>Slide 12</vt:lpstr>
      <vt:lpstr>Slide 13</vt:lpstr>
      <vt:lpstr>Slide 14</vt:lpstr>
      <vt:lpstr>Sobiva puuliigi või liikide saamiseks</vt:lpstr>
      <vt:lpstr>Puude kasvu ja kvaliteedi parandamiseks</vt:lpstr>
      <vt:lpstr>Metsakuivendus</vt:lpstr>
      <vt:lpstr>OHUD 1</vt:lpstr>
      <vt:lpstr>OHUD 2</vt:lpstr>
      <vt:lpstr>Meie Pere Mets</vt:lpstr>
      <vt:lpstr>Meie Pere Mets</vt:lpstr>
      <vt:lpstr>STABIILSUS</vt:lpstr>
      <vt:lpstr>Soome keskmised ümarpuiduhinnad vahelaos   (allikas METLA)</vt:lpstr>
      <vt:lpstr>RMK puiduhinnad vahelaos (metsas laoplatsis)</vt:lpstr>
      <vt:lpstr>Eesti ümarpuidu hinnad suuremate ettevõtete lõpplaohindade alusel</vt:lpstr>
      <vt:lpstr>Loodetavasti leitakse puidule lisarakendusi </vt:lpstr>
      <vt:lpstr>Positiivset kaugemas tulevikus ?</vt:lpstr>
      <vt:lpstr>KOKKUVÕTTEKS 1</vt:lpstr>
      <vt:lpstr>KOKKUVÕTTEKS 2</vt:lpstr>
      <vt:lpstr>Tänan!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Olavi</dc:creator>
  <cp:lastModifiedBy>Olavi</cp:lastModifiedBy>
  <cp:revision>110</cp:revision>
  <dcterms:created xsi:type="dcterms:W3CDTF">2012-08-06T19:18:58Z</dcterms:created>
  <dcterms:modified xsi:type="dcterms:W3CDTF">2013-09-30T17:58:04Z</dcterms:modified>
</cp:coreProperties>
</file>